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78" r:id="rId1"/>
    <p:sldMasterId id="2147483650" r:id="rId2"/>
    <p:sldMasterId id="2147483652" r:id="rId3"/>
    <p:sldMasterId id="2147483687" r:id="rId4"/>
    <p:sldMasterId id="2147483699" r:id="rId5"/>
    <p:sldMasterId id="2147484203" r:id="rId6"/>
  </p:sldMasterIdLst>
  <p:notesMasterIdLst>
    <p:notesMasterId r:id="rId25"/>
  </p:notesMasterIdLst>
  <p:handoutMasterIdLst>
    <p:handoutMasterId r:id="rId26"/>
  </p:handoutMasterIdLst>
  <p:sldIdLst>
    <p:sldId id="1342" r:id="rId7"/>
    <p:sldId id="1341" r:id="rId8"/>
    <p:sldId id="1375" r:id="rId9"/>
    <p:sldId id="1367" r:id="rId10"/>
    <p:sldId id="1383" r:id="rId11"/>
    <p:sldId id="1384" r:id="rId12"/>
    <p:sldId id="1376" r:id="rId13"/>
    <p:sldId id="1373" r:id="rId14"/>
    <p:sldId id="1391" r:id="rId15"/>
    <p:sldId id="1385" r:id="rId16"/>
    <p:sldId id="1371" r:id="rId17"/>
    <p:sldId id="1379" r:id="rId18"/>
    <p:sldId id="1386" r:id="rId19"/>
    <p:sldId id="1387" r:id="rId20"/>
    <p:sldId id="1388" r:id="rId21"/>
    <p:sldId id="1392" r:id="rId22"/>
    <p:sldId id="1377" r:id="rId23"/>
    <p:sldId id="1389" r:id="rId24"/>
  </p:sldIdLst>
  <p:sldSz cx="9144000" cy="5143500" type="screen16x9"/>
  <p:notesSz cx="9939338" cy="6807200"/>
  <p:custDataLst>
    <p:tags r:id="rId27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0000FF"/>
    <a:srgbClr val="F4EE00"/>
    <a:srgbClr val="FFFFFF"/>
    <a:srgbClr val="4F81BD"/>
    <a:srgbClr val="9900FF"/>
    <a:srgbClr val="A8AAF0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0" autoAdjust="0"/>
    <p:restoredTop sz="94083" autoAdjust="0"/>
  </p:normalViewPr>
  <p:slideViewPr>
    <p:cSldViewPr snapToGrid="0" snapToObjects="1">
      <p:cViewPr>
        <p:scale>
          <a:sx n="100" d="100"/>
          <a:sy n="100" d="100"/>
        </p:scale>
        <p:origin x="-1272" y="-240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2144"/>
        <p:guide pos="31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9588"/>
            <a:ext cx="45402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4" y="3233077"/>
            <a:ext cx="7953690" cy="30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63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/>
              <a:pPr/>
              <a:t>21/02/2017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4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82536021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36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752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515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2017/2/21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2017/2/21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/>
              <a:pPr/>
              <a:t>21/02/2017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1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2017/2/21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2017/2/21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73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9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>
                <a:solidFill>
                  <a:srgbClr val="000000"/>
                </a:solidFill>
              </a:rPr>
              <a:pPr/>
              <a:t>21/02/2017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5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1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/>
              <a:pPr/>
              <a:t>21/02/2017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27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6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23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06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77261290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417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2017/2/21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285021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45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0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/>
              <a:pPr/>
              <a:t>21/02/2017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/>
              <a:pPr/>
              <a:t>21/02/2017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216" r:id="rId5"/>
    <p:sldLayoutId id="2147484217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218" r:id="rId14"/>
    <p:sldLayoutId id="2147484219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2017/2/21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2017/2/21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2017/2/21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2017/2/21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6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>
                <a:solidFill>
                  <a:prstClr val="white"/>
                </a:solidFill>
              </a:rPr>
              <a:pPr/>
              <a:t>21/02/2017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298504" y="2154184"/>
            <a:ext cx="6970614" cy="87064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altLang="ja-JP" sz="36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Fixed / Fixed dome cameras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301814" y="4097533"/>
            <a:ext cx="6967304" cy="44710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/>
              <a:t>Security Systems Business Division</a:t>
            </a:r>
            <a:endParaRPr lang="en-US" altLang="ja-JP" dirty="0">
              <a:latin typeface="Tahoma" pitchFamily="34" charset="0"/>
            </a:endParaRPr>
          </a:p>
          <a:p>
            <a:r>
              <a:rPr lang="en-US" altLang="ja-JP" dirty="0">
                <a:latin typeface="Tahoma" pitchFamily="34" charset="0"/>
              </a:rPr>
              <a:t>Panasonic System Networks Co., Ltd.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>
          <a:xfrm>
            <a:off x="1307042" y="2788444"/>
            <a:ext cx="7286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Fixed Box    : WV-S1131</a:t>
            </a:r>
            <a:r>
              <a:rPr lang="en-US" altLang="ja-JP" dirty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WV-S1132, WV-S1111, WV-S1112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                   WV-S1531LN, WV-S1531LTN, WV-S1511LN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Fixed Dome : WV-S2131L, WV-S2131, WV-S2130, WV-S2111L, WV-S2110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                   WV-S2231L, WV-S2211L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                   WV-S2531LN, WV-S2531LTN, WV-S2511LN</a:t>
            </a:r>
            <a:endParaRPr lang="ja-JP" altLang="en-US" dirty="0">
              <a:cs typeface="Tahoma" panose="020B0604030504040204" pitchFamily="34" charset="0"/>
            </a:endParaRPr>
          </a:p>
        </p:txBody>
      </p:sp>
      <p:pic>
        <p:nvPicPr>
          <p:cNvPr id="2050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86" y="4321083"/>
            <a:ext cx="1890343" cy="4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:\40-職能\セキュリティ\セキュリティ・サウンド広報宣伝\(10) Security\02_海外\Network_Products\新PF(H.265)\WV-S1132_WV-S1131\WV-S1131\640x480_png\WV-S1131_Lens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67" y="709686"/>
            <a:ext cx="1203998" cy="56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Y:\40-職能\セキュリティ\セキュリティ・サウンド広報宣伝\(10) Security\02_海外\Network_Products\新PF(H.265)\WV-S2131L   WV-S2111L\WV-S2131L\640x480_png\WV-S213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29" y="1103274"/>
            <a:ext cx="829938" cy="8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Y:\40-職能\セキュリティ\セキュリティ・サウンド広報宣伝\(10) Security\02_海外\Network_Products\新PF(H.265)\WV-S2531LTN  WV-S2531LN WV-S2511LN\WV-S2531LN\640x480_png\WV-S2531LN_2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52" y="1319797"/>
            <a:ext cx="918428" cy="8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40-職能\セキュリティ\セキュリティ・サウンド広報宣伝\(10) Security\02_海外\Network_Products\新PF(H.265)\屋外Box\WV-S1511LN\640x480_png\WV-S1511LN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62" y="316098"/>
            <a:ext cx="1410908" cy="7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latin typeface="Tahoma" pitchFamily="34" charset="0"/>
                <a:cs typeface="Tahoma" pitchFamily="34" charset="0"/>
              </a:rPr>
              <a:t>… and other useful features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89" y="2181086"/>
            <a:ext cx="1601108" cy="12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56204" y="3299914"/>
            <a:ext cx="6804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600" b="1" dirty="0" smtClean="0">
                <a:effectLst/>
                <a:cs typeface="Tahoma" pitchFamily="34" charset="0"/>
                <a:sym typeface="Lucida Grande"/>
              </a:rPr>
              <a:t>Capture clear images, no matter what </a:t>
            </a:r>
            <a:r>
              <a:rPr kumimoji="0" lang="en-US" altLang="ja-JP" sz="1600" b="1" dirty="0">
                <a:effectLst/>
                <a:cs typeface="Tahoma" pitchFamily="34" charset="0"/>
                <a:sym typeface="Lucida Grande"/>
              </a:rPr>
              <a:t>environment </a:t>
            </a:r>
            <a:r>
              <a:rPr kumimoji="0" lang="en-US" altLang="ja-JP" sz="1600" b="1" dirty="0" smtClean="0">
                <a:effectLst/>
                <a:cs typeface="Tahoma" pitchFamily="34" charset="0"/>
                <a:sym typeface="Lucida Grande"/>
              </a:rPr>
              <a:t>;</a:t>
            </a:r>
          </a:p>
          <a:p>
            <a:pPr algn="l"/>
            <a:r>
              <a:rPr kumimoji="0" lang="en-US" altLang="ja-JP" sz="1200" b="1" dirty="0" smtClean="0">
                <a:effectLst/>
                <a:cs typeface="Tahoma" pitchFamily="34" charset="0"/>
                <a:sym typeface="Lucida Grande"/>
              </a:rPr>
              <a:t>IP66- </a:t>
            </a:r>
            <a:r>
              <a:rPr kumimoji="0" lang="en-US" altLang="ja-JP" sz="1200" b="1" dirty="0">
                <a:effectLst/>
                <a:cs typeface="Tahoma" pitchFamily="34" charset="0"/>
                <a:sym typeface="Lucida Grande"/>
              </a:rPr>
              <a:t>and NEMA 4X-rated </a:t>
            </a:r>
            <a:r>
              <a:rPr kumimoji="0" lang="en-US" altLang="ja-JP" sz="1200" b="1" dirty="0" smtClean="0">
                <a:effectLst/>
                <a:cs typeface="Tahoma" pitchFamily="34" charset="0"/>
                <a:sym typeface="Lucida Grande"/>
              </a:rPr>
              <a:t>robustness</a:t>
            </a:r>
            <a:endParaRPr kumimoji="0" lang="en-US" altLang="ja-JP" sz="1600" b="1" dirty="0" smtClean="0">
              <a:effectLst/>
              <a:cs typeface="Tahoma" pitchFamily="34" charset="0"/>
              <a:sym typeface="Lucida Grande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6204" y="3823134"/>
            <a:ext cx="861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The outdoor cameras </a:t>
            </a:r>
            <a:r>
              <a:rPr lang="en-US" altLang="ja-JP" sz="1200" dirty="0">
                <a:effectLst/>
              </a:rPr>
              <a:t>(WV-S1531LN, WV-S1511LN, </a:t>
            </a:r>
            <a:r>
              <a:rPr lang="en-US" altLang="ja-JP" sz="1200" dirty="0" smtClean="0">
                <a:effectLst/>
              </a:rPr>
              <a:t>WV-S2531LN, WV-S2511LN)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 support IP66-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and NEMA 4X-rated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weather resistant. </a:t>
            </a:r>
            <a:r>
              <a:rPr lang="en-US" altLang="ja-JP" sz="1200" dirty="0">
                <a:effectLst/>
              </a:rPr>
              <a:t>The built-in electrical </a:t>
            </a:r>
            <a:r>
              <a:rPr lang="en-US" altLang="ja-JP" sz="1200" dirty="0" smtClean="0">
                <a:effectLst/>
              </a:rPr>
              <a:t>dehumidification </a:t>
            </a:r>
            <a:r>
              <a:rPr lang="en-US" altLang="ja-JP" sz="1200" dirty="0">
                <a:effectLst/>
              </a:rPr>
              <a:t>keeps the camera </a:t>
            </a:r>
            <a:r>
              <a:rPr lang="en-US" altLang="ja-JP" sz="1200" dirty="0" smtClean="0">
                <a:effectLst/>
              </a:rPr>
              <a:t>dry </a:t>
            </a:r>
            <a:r>
              <a:rPr lang="en-US" altLang="ja-JP" sz="1200" dirty="0">
                <a:effectLst/>
              </a:rPr>
              <a:t>inside, using electrolysis to </a:t>
            </a:r>
            <a:r>
              <a:rPr lang="en-US" altLang="ja-JP" sz="1200" dirty="0" smtClean="0">
                <a:effectLst/>
              </a:rPr>
              <a:t>remove </a:t>
            </a:r>
            <a:r>
              <a:rPr lang="en-US" altLang="ja-JP" sz="1200" dirty="0">
                <a:effectLst/>
              </a:rPr>
              <a:t>any moisture from the camera</a:t>
            </a:r>
            <a:r>
              <a:rPr lang="en-US" altLang="ja-JP" sz="1200" dirty="0" smtClean="0">
                <a:effectLst/>
              </a:rPr>
              <a:t>. This </a:t>
            </a:r>
            <a:r>
              <a:rPr lang="en-US" altLang="ja-JP" sz="1200" dirty="0">
                <a:effectLst/>
              </a:rPr>
              <a:t>anti-humidity technology is safe </a:t>
            </a:r>
            <a:r>
              <a:rPr lang="en-US" altLang="ja-JP" sz="1200" dirty="0" smtClean="0">
                <a:effectLst/>
              </a:rPr>
              <a:t>and </a:t>
            </a:r>
            <a:r>
              <a:rPr lang="en-US" altLang="ja-JP" sz="1200" dirty="0">
                <a:effectLst/>
              </a:rPr>
              <a:t>green due to low power </a:t>
            </a:r>
            <a:r>
              <a:rPr lang="en-US" altLang="ja-JP" sz="1200" dirty="0" smtClean="0">
                <a:effectLst/>
              </a:rPr>
              <a:t>consumption </a:t>
            </a:r>
            <a:r>
              <a:rPr lang="en-US" altLang="ja-JP" sz="1200" dirty="0">
                <a:effectLst/>
              </a:rPr>
              <a:t>and no heaters or </a:t>
            </a:r>
            <a:endParaRPr lang="en-US" altLang="ja-JP" sz="1200" dirty="0" smtClean="0">
              <a:effectLst/>
            </a:endParaRPr>
          </a:p>
          <a:p>
            <a:pPr algn="l"/>
            <a:r>
              <a:rPr lang="en-US" altLang="ja-JP" sz="1200" dirty="0" smtClean="0">
                <a:effectLst/>
              </a:rPr>
              <a:t>mechanical </a:t>
            </a:r>
            <a:r>
              <a:rPr lang="en-US" altLang="ja-JP" sz="1200" dirty="0">
                <a:effectLst/>
              </a:rPr>
              <a:t>fans being used. </a:t>
            </a:r>
            <a:endParaRPr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6857" y="1341549"/>
            <a:ext cx="444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200" dirty="0" smtClean="0">
                <a:effectLst/>
              </a:rPr>
              <a:t>Equipped with F1.6 large diameter lens and high-sensitive sensor, the cameras can produce a </a:t>
            </a:r>
            <a:r>
              <a:rPr lang="en-US" altLang="ja-JP" sz="1200" dirty="0">
                <a:effectLst/>
              </a:rPr>
              <a:t>color image with a minimum illumination </a:t>
            </a:r>
            <a:r>
              <a:rPr lang="en-US" altLang="ja-JP" sz="1200" dirty="0" smtClean="0">
                <a:effectLst/>
              </a:rPr>
              <a:t>less than 0.012 </a:t>
            </a:r>
            <a:r>
              <a:rPr lang="en-US" altLang="ja-JP" sz="1200" dirty="0">
                <a:effectLst/>
              </a:rPr>
              <a:t>lux. </a:t>
            </a:r>
            <a:r>
              <a:rPr lang="en-US" altLang="ja-JP" sz="1200" dirty="0" smtClean="0">
                <a:effectLst/>
              </a:rPr>
              <a:t>And, the camera  (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WV-S1531LN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WV-S1511LN, WV-S2131L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WV-S2111L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WV-S2231L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WV-S2211L, WV-S2531LN, </a:t>
            </a:r>
          </a:p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WV-S2511LN)</a:t>
            </a:r>
            <a:r>
              <a:rPr lang="en-US" altLang="ja-JP" sz="1200" dirty="0" smtClean="0">
                <a:effectLst/>
              </a:rPr>
              <a:t> have a built-in IR LED </a:t>
            </a:r>
          </a:p>
          <a:p>
            <a:pPr algn="l"/>
            <a:r>
              <a:rPr lang="en-US" altLang="ja-JP" sz="1200" dirty="0" smtClean="0">
                <a:effectLst/>
              </a:rPr>
              <a:t>to capture clear images in low light or </a:t>
            </a:r>
          </a:p>
          <a:p>
            <a:pPr algn="l"/>
            <a:r>
              <a:rPr lang="en-US" altLang="ja-JP" sz="1200" dirty="0" smtClean="0">
                <a:effectLst/>
              </a:rPr>
              <a:t>complete darkness. </a:t>
            </a:r>
            <a:endParaRPr kumimoji="0" lang="en-US" altLang="ja-JP" sz="1200" dirty="0">
              <a:effectLst/>
              <a:cs typeface="Tahoma" pitchFamily="34" charset="0"/>
              <a:sym typeface="Lucida Grande"/>
            </a:endParaRPr>
          </a:p>
        </p:txBody>
      </p:sp>
      <p:pic>
        <p:nvPicPr>
          <p:cNvPr id="17" name="Picture 4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0"/>
          <a:stretch>
            <a:fillRect/>
          </a:stretch>
        </p:blipFill>
        <p:spPr bwMode="auto">
          <a:xfrm rot="724746">
            <a:off x="3286445" y="2525718"/>
            <a:ext cx="613885" cy="7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Y:\40-職能\セキュリティ\セキュリティ・サウンド広報宣伝\(10) Security\02_海外\Network_Products\新PF(H.265)\WV-S2531LTN  WV-S2531LN WV-S2511LN\WV-S2531LN\640x480_png\WV-S2531LN_2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76" y="1892739"/>
            <a:ext cx="647517" cy="5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201342" y="1133775"/>
            <a:ext cx="43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200" dirty="0" smtClean="0">
                <a:effectLst/>
              </a:rPr>
              <a:t>The</a:t>
            </a:r>
            <a:r>
              <a:rPr lang="ja-JP" altLang="en-US" sz="1200" dirty="0" smtClean="0">
                <a:effectLst/>
              </a:rPr>
              <a:t> </a:t>
            </a:r>
            <a:r>
              <a:rPr lang="en-US" altLang="ja-JP" sz="1200" dirty="0">
                <a:effectLst/>
              </a:rPr>
              <a:t>vandal cameras </a:t>
            </a:r>
            <a:r>
              <a:rPr lang="en-US" altLang="ja-JP" sz="1200" dirty="0" smtClean="0">
                <a:effectLst/>
              </a:rPr>
              <a:t>(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WV-S1531LN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WV-S1511LN,WV-S2231L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WV-S2211L,WV-S2531LN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WV-S2511LN</a:t>
            </a:r>
            <a:r>
              <a:rPr lang="en-US" altLang="ja-JP" sz="1200" dirty="0" smtClean="0">
                <a:effectLst/>
              </a:rPr>
              <a:t>) are IK10-</a:t>
            </a:r>
            <a:r>
              <a:rPr lang="en-US" altLang="ja-JP" sz="1200" dirty="0" smtClean="0">
                <a:effectLst/>
                <a:sym typeface="Lucida Grande"/>
              </a:rPr>
              <a:t>rated impact resistant. </a:t>
            </a:r>
            <a:r>
              <a:rPr lang="en-US" altLang="ja-JP" sz="1200" dirty="0" smtClean="0">
                <a:effectLst/>
              </a:rPr>
              <a:t>In case the camera is subjected to mechanical shock, an impact-resistant </a:t>
            </a:r>
            <a:br>
              <a:rPr lang="en-US" altLang="ja-JP" sz="1200" dirty="0" smtClean="0">
                <a:effectLst/>
              </a:rPr>
            </a:br>
            <a:r>
              <a:rPr lang="en-US" altLang="ja-JP" sz="1200" dirty="0" smtClean="0">
                <a:effectLst/>
              </a:rPr>
              <a:t>aluminum die-cast body protects </a:t>
            </a:r>
          </a:p>
          <a:p>
            <a:pPr algn="l"/>
            <a:r>
              <a:rPr lang="en-US" altLang="ja-JP" sz="1200" dirty="0" smtClean="0">
                <a:effectLst/>
              </a:rPr>
              <a:t>the optical system from the impact.</a:t>
            </a:r>
            <a:r>
              <a:rPr lang="en-US" altLang="ja-JP" sz="1200" b="1" dirty="0" smtClean="0">
                <a:effectLst/>
              </a:rPr>
              <a:t>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36368" y="836051"/>
            <a:ext cx="4325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ja-JP" sz="1600" b="1" dirty="0">
                <a:effectLst/>
              </a:rPr>
              <a:t>Unbreakable, even if shocked externally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562244" y="83605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altLang="ja-JP" sz="1600" b="1" dirty="0">
                <a:effectLst/>
              </a:rPr>
              <a:t>Clear images with low light or complete darkness by IR-LED</a:t>
            </a:r>
          </a:p>
        </p:txBody>
      </p:sp>
    </p:spTree>
    <p:extLst>
      <p:ext uri="{BB962C8B-B14F-4D97-AF65-F5344CB8AC3E}">
        <p14:creationId xmlns:p14="http://schemas.microsoft.com/office/powerpoint/2010/main" val="5325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latin typeface="Tahoma" pitchFamily="34" charset="0"/>
                <a:cs typeface="Tahoma" pitchFamily="34" charset="0"/>
              </a:rPr>
              <a:t>… and other useful features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11</a:t>
            </a:fld>
            <a:endParaRPr lang="en-US"/>
          </a:p>
        </p:txBody>
      </p:sp>
      <p:sp>
        <p:nvSpPr>
          <p:cNvPr id="47" name="正方形/長方形 3"/>
          <p:cNvSpPr>
            <a:spLocks noChangeArrowheads="1"/>
          </p:cNvSpPr>
          <p:nvPr/>
        </p:nvSpPr>
        <p:spPr bwMode="auto">
          <a:xfrm>
            <a:off x="242888" y="788633"/>
            <a:ext cx="45119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Central management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WV-ASM300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and System970 i-PRO management software enables central management of the cameras, recorders and monitors.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Viewing </a:t>
            </a:r>
            <a:r>
              <a:rPr kumimoji="0" lang="en-US" altLang="ja-JP" sz="16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on smartphones and tablets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Panasonic Security Viewer enables viewing outside the surveillance center. 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It support only the H.264 mode  of these cameras.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sp>
        <p:nvSpPr>
          <p:cNvPr id="48" name="正方形/長方形 4"/>
          <p:cNvSpPr>
            <a:spLocks noChangeArrowheads="1"/>
          </p:cNvSpPr>
          <p:nvPr/>
        </p:nvSpPr>
        <p:spPr bwMode="auto">
          <a:xfrm>
            <a:off x="4824413" y="788633"/>
            <a:ext cx="431958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Alarm notification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VMD,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advanced auto tracking alarm,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terminal alarm such as door alarm or command alarm is detected, the camera sends alarms to the operators based on pre-configured alert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rule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and/or saves images to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FTP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server.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Privacy </a:t>
            </a:r>
            <a:r>
              <a:rPr kumimoji="0" lang="en-US" altLang="ja-JP" sz="16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masking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camera supports electronic privacy masking. Zones, the masked areas of the image, are easily defined. </a:t>
            </a:r>
          </a:p>
        </p:txBody>
      </p:sp>
      <p:grpSp>
        <p:nvGrpSpPr>
          <p:cNvPr id="49" name="グループ化 1"/>
          <p:cNvGrpSpPr>
            <a:grpSpLocks noChangeAspect="1"/>
          </p:cNvGrpSpPr>
          <p:nvPr/>
        </p:nvGrpSpPr>
        <p:grpSpPr bwMode="auto">
          <a:xfrm>
            <a:off x="2787139" y="3730465"/>
            <a:ext cx="1794258" cy="895186"/>
            <a:chOff x="682624" y="5345113"/>
            <a:chExt cx="2462212" cy="1228725"/>
          </a:xfrm>
        </p:grpSpPr>
        <p:pic>
          <p:nvPicPr>
            <p:cNvPr id="50" name="Picture 76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4" y="5689601"/>
              <a:ext cx="1500187" cy="73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99"/>
                    </a:outerShdw>
                  </a:effectLst>
                </a14:hiddenEffects>
              </a:ext>
            </a:extLst>
          </p:spPr>
        </p:pic>
        <p:pic>
          <p:nvPicPr>
            <p:cNvPr id="51" name="Picture 4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86" y="5345113"/>
              <a:ext cx="10858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1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59" y="1610379"/>
            <a:ext cx="2290084" cy="102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(Indoor Fixed Box)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44989"/>
              </p:ext>
            </p:extLst>
          </p:nvPr>
        </p:nvGraphicFramePr>
        <p:xfrm>
          <a:off x="382621" y="780377"/>
          <a:ext cx="8446769" cy="3692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9508"/>
                <a:gridCol w="809341"/>
                <a:gridCol w="1554480"/>
                <a:gridCol w="1554480"/>
                <a:gridCol w="1554480"/>
                <a:gridCol w="1554480"/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WV-S1131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WV-S1132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WV-S1111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WV-S1112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49200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Indoor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2.8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1280x960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0.01lx 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0.007lx 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0.004 lx@F1.4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0.003lx 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Lens mount</a:t>
                      </a: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 Mount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  <a:endParaRPr kumimoji="1" lang="en-US" altLang="ja-JP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rowSpan="2"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Lens optional</a:t>
                      </a:r>
                      <a:endParaRPr kumimoji="1" lang="en-US" altLang="ja-JP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1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9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(W x H x D (mm), excluding base bracket)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75 x 57 x 146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as of Nov 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except North America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except Europe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except North America, Europe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26683" r="23914" b="34438"/>
          <a:stretch>
            <a:fillRect/>
          </a:stretch>
        </p:blipFill>
        <p:spPr bwMode="auto">
          <a:xfrm>
            <a:off x="2917132" y="1048222"/>
            <a:ext cx="862377" cy="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26683" r="23914" b="34438"/>
          <a:stretch>
            <a:fillRect/>
          </a:stretch>
        </p:blipFill>
        <p:spPr bwMode="auto">
          <a:xfrm>
            <a:off x="4461303" y="1048222"/>
            <a:ext cx="862377" cy="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26683" r="23914" b="34438"/>
          <a:stretch>
            <a:fillRect/>
          </a:stretch>
        </p:blipFill>
        <p:spPr bwMode="auto">
          <a:xfrm>
            <a:off x="6086667" y="1048222"/>
            <a:ext cx="862377" cy="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26683" r="23914" b="34438"/>
          <a:stretch>
            <a:fillRect/>
          </a:stretch>
        </p:blipFill>
        <p:spPr bwMode="auto">
          <a:xfrm>
            <a:off x="7592738" y="1048222"/>
            <a:ext cx="862377" cy="4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(Outdoor Fixed Box)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7362"/>
              </p:ext>
            </p:extLst>
          </p:nvPr>
        </p:nvGraphicFramePr>
        <p:xfrm>
          <a:off x="333375" y="789026"/>
          <a:ext cx="8362950" cy="39182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6357"/>
                <a:gridCol w="655536"/>
                <a:gridCol w="1584432"/>
                <a:gridCol w="1714500"/>
                <a:gridCol w="1762125"/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HGPｺﾞｼｯｸE" pitchFamily="50" charset="-128"/>
                          <a:cs typeface="Tahoma" panose="020B0604030504040204" pitchFamily="34" charset="0"/>
                        </a:rPr>
                        <a:t>WV-S1531LTN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WV-S1531LN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WV-S1511LN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875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45720" marR="45720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3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1280x960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0.015lx @F1.7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32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40m (131ft.)</a:t>
                      </a: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Focal Length</a:t>
                      </a: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 – 21 mm</a:t>
                      </a: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2.8 - 10 mm</a:t>
                      </a:r>
                    </a:p>
                  </a:txBody>
                  <a:tcPr marL="45720" marR="45720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45720" marR="45720" marT="27432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14°(Tele) - 34°(Wide)</a:t>
                      </a:r>
                    </a:p>
                  </a:txBody>
                  <a:tcPr marL="91458" marR="91458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31°(Tele) - 112°(Wide)</a:t>
                      </a:r>
                    </a:p>
                  </a:txBody>
                  <a:tcPr marL="91458" marR="91458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27432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8°(Tele) - 19°(Wide)</a:t>
                      </a:r>
                    </a:p>
                  </a:txBody>
                  <a:tcPr marL="91458" marR="91458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- 60°(Wide)</a:t>
                      </a:r>
                    </a:p>
                  </a:txBody>
                  <a:tcPr marL="91458" marR="91458" marT="27432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ON : -40°C ~ +50°C (-40 °F ~ 122 °F)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OFF : -40°C ~ +60°C (-40 °F ~ 140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(W x H x D (mm), excluding base bracket)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95 x 99 x 337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</a:t>
                      </a: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except Europe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27432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40-職能\セキュリティ\セキュリティ・サウンド広報宣伝\(10) Security\02_海外\Network_Products\新PF(H.265)\屋外Box\WV-S1511LN\640x480_png\WV-S1511LN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36" y="1031592"/>
            <a:ext cx="853659" cy="4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40-職能\セキュリティ\セキュリティ・サウンド広報宣伝\(10) Security\02_海外\Network_Products\新PF(H.265)\屋外Box\WV-S1531LN\640x480_png\WV-S1531LN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91" y="1031590"/>
            <a:ext cx="853659" cy="4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3930041\Downloads\WV-S1531LTN_Product_Imag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54" y="1050640"/>
            <a:ext cx="851819" cy="4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(Indoor Fixed Dome)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86991"/>
              </p:ext>
            </p:extLst>
          </p:nvPr>
        </p:nvGraphicFramePr>
        <p:xfrm>
          <a:off x="408562" y="771031"/>
          <a:ext cx="8108365" cy="39675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0136"/>
                <a:gridCol w="721829"/>
                <a:gridCol w="1097280"/>
                <a:gridCol w="1097280"/>
                <a:gridCol w="1097280"/>
                <a:gridCol w="1097280"/>
                <a:gridCol w="1097280"/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WV-S2131L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WV-S2131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WV-S2130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WV-S2111L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WV-S2110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808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Indoor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/ 3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2048 x 1536 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(Electrical)</a:t>
                      </a: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(Electrical)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0.006lx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0.004lx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Focal Length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2.8 - 10 mm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30°(Tele) - 110°(Wide)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17°(Tele) - 59°(Wide)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 only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 only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(mm)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129.5 x 101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81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Area selling products as of Nov 2016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North America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North America, Europe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Y:\40-職能\セキュリティ\セキュリティ・サウンド広報宣伝\(10) Security\02_海外\Network_Products\新PF(H.265)\屋内ドーム\WV-S2110\640x480_png\WV-S2110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42" y="1015203"/>
            <a:ext cx="579157" cy="5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40-職能\セキュリティ\セキュリティ・サウンド広報宣伝\(10) Security\02_海外\Network_Products\新PF(H.265)\屋内ドーム\WV-S2111L\640x480_png\WV-S211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29" y="1015202"/>
            <a:ext cx="565377" cy="5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:\40-職能\セキュリティ\セキュリティ・サウンド広報宣伝\(10) Security\02_海外\Network_Products\新PF(H.265)\屋内ドーム\WV-S2130\640x480_png\WV-S2130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96" y="1017806"/>
            <a:ext cx="576470" cy="55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Y:\40-職能\セキュリティ\セキュリティ・サウンド広報宣伝\(10) Security\02_海外\Network_Products\新PF(H.265)\屋内ドーム\WV-S2131\640x480_png\WV-S2131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85" y="1017806"/>
            <a:ext cx="579158" cy="5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:\40-職能\セキュリティ\セキュリティ・サウンド広報宣伝\(10) Security\02_海外\Network_Products\新PF(H.265)\屋内ドーム\WV-S2131L\640x480_png\WV-S2131L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69" y="1024480"/>
            <a:ext cx="562689" cy="5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(Outdoor/Indoor vandal)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19383"/>
              </p:ext>
            </p:extLst>
          </p:nvPr>
        </p:nvGraphicFramePr>
        <p:xfrm>
          <a:off x="24691" y="743631"/>
          <a:ext cx="9119311" cy="40985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1234"/>
                <a:gridCol w="666750"/>
                <a:gridCol w="1513651"/>
                <a:gridCol w="1319419"/>
                <a:gridCol w="1319419"/>
                <a:gridCol w="1319419"/>
                <a:gridCol w="1319419"/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HGPｺﾞｼｯｸE" pitchFamily="50" charset="-128"/>
                          <a:cs typeface="Tahoma" panose="020B0604030504040204" pitchFamily="34" charset="0"/>
                        </a:rPr>
                        <a:t>WV-S2531LTN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WV-S2531LN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WV-S2511LN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WV-S2231L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WV-S2211L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5936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Indoor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3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0.015lx @F1.7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40m (131ft.)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Focal Length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 – 21 mm</a:t>
                      </a:r>
                    </a:p>
                  </a:txBody>
                  <a:tcPr marL="45720" marR="45720" marT="18288" marB="18288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2.8 - 10 mm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14°(Tele) - 34°(Wide)</a:t>
                      </a:r>
                    </a:p>
                  </a:txBody>
                  <a:tcPr marL="91458" marR="91458" marT="27432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30°(Tele) - 108°(Wide)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30°(Tele) - 109°(Wide)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8°(Tele) - 19°(Wide)</a:t>
                      </a:r>
                    </a:p>
                  </a:txBody>
                  <a:tcPr marL="91458" marR="91458" marT="27432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- 58°(Wide)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- 58°(Wide)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07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ON : -40°C ~ +50°C (-40 °F ~ 122 °F)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OFF : -40°C ~ +60°C (-40 °F ~ 140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(mm)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164 x 139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129.5 x 102.5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</a:t>
                      </a: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Y:\40-職能\セキュリティ\セキュリティ・サウンド広報宣伝\(10) Security\02_海外\Network_Products\新PF(H.265)\屋外バンダルドーム\WV-S2511LN\640x480_png\WV-S2511LN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42" y="1005861"/>
            <a:ext cx="558719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40-職能\セキュリティ\セキュリティ・サウンド広報宣伝\(10) Security\02_海外\Network_Products\新PF(H.265)\屋外バンダルドーム\WV-S2531LN\640x480_png\WV-S2531LN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98" y="1005862"/>
            <a:ext cx="558719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40-職能\セキュリティ\セキュリティ・サウンド広報宣伝\(10) Security\02_海外\Network_Products\新PF(H.265)\屋内バンダルドーム\WV-S2211L\640x480_png\WV-S2211L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58" y="1005862"/>
            <a:ext cx="523152" cy="5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Y:\40-職能\セキュリティ\セキュリティ・サウンド広報宣伝\(10) Security\02_海外\Network_Products\新PF(H.265)\屋内バンダルドーム\WV-S2231L\640x480_png\WV-S2231L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88" y="1005862"/>
            <a:ext cx="517131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40-職能\セキュリティ\セキュリティ・サウンド広報宣伝\(10) Security\02_海外\Network_Products\新PF(H.265)\屋外バンダルドーム\WV-S2531LTN\640x480_png\WV-S2531LTN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006672"/>
            <a:ext cx="585787" cy="5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(Outdoor/Indoor vandal)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26163"/>
              </p:ext>
            </p:extLst>
          </p:nvPr>
        </p:nvGraphicFramePr>
        <p:xfrm>
          <a:off x="538262" y="743631"/>
          <a:ext cx="8108365" cy="40802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0136"/>
                <a:gridCol w="721829"/>
                <a:gridCol w="1371600"/>
                <a:gridCol w="1371600"/>
                <a:gridCol w="1371600"/>
                <a:gridCol w="1371600"/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WV-S2531LN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WV-S2511LN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WV-S2231L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WV-S2211L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5936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Indoor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3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2048 x 1536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(Super resolution)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1280 x 960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0.012lx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0.008 lx @F1.6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0.0lx @F1.6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40m (131ft.)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Focal Length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2.8 - 10 mm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45720" marR="45720" marT="18288" marB="1828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30°(Tele) - 108°(Wide)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30°(Tele) - 109°(Wide)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- 58°(Wide)</a:t>
                      </a:r>
                    </a:p>
                  </a:txBody>
                  <a:tcPr marL="91458" marR="91458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17°(Tele) - 58°(Wide)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Two-way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(SDXC)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07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ON : -40°C ~ +50°C (-40 °F ~ 122 °F)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IR-LED OFF : -40°C ~ +60°C (-40 °F ~ 140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(mm)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164 x 139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129.5 x 102.5 (H)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as of Nov 2016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(North America, Europe, Russia, Latin America, Asia, Middle East Asia, South Africa)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all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except Europe</a:t>
                      </a: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Y:\40-職能\セキュリティ\セキュリティ・サウンド広報宣伝\(10) Security\02_海外\Network_Products\新PF(H.265)\屋外バンダルドーム\WV-S2511LN\640x480_png\WV-S2511LN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92" y="1005861"/>
            <a:ext cx="558719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40-職能\セキュリティ\セキュリティ・サウンド広報宣伝\(10) Security\02_海外\Network_Products\新PF(H.265)\屋外バンダルドーム\WV-S2531LN\640x480_png\WV-S2531LN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98" y="1005862"/>
            <a:ext cx="558719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40-職能\セキュリティ\セキュリティ・サウンド広報宣伝\(10) Security\02_海外\Network_Products\新PF(H.265)\屋内バンダルドーム\WV-S2211L\640x480_png\WV-S2211L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08" y="1005862"/>
            <a:ext cx="523152" cy="5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Y:\40-職能\セキュリティ\セキュリティ・サウンド広報宣伝\(10) Security\02_海外\Network_Products\新PF(H.265)\屋内バンダルドーム\WV-S2231L\640x480_png\WV-S2231L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38" y="1005862"/>
            <a:ext cx="517131" cy="4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565682" y="826344"/>
            <a:ext cx="8218395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b="1" dirty="0" smtClean="0">
                <a:effectLst/>
              </a:rPr>
              <a:t>These </a:t>
            </a:r>
            <a:r>
              <a:rPr lang="en-US" altLang="ja-JP" sz="1800" b="1" dirty="0">
                <a:effectLst/>
              </a:rPr>
              <a:t>c</a:t>
            </a:r>
            <a:r>
              <a:rPr lang="en-US" altLang="ja-JP" sz="1800" b="1" dirty="0" smtClean="0">
                <a:effectLst/>
              </a:rPr>
              <a:t>ameras are suitable under the extreme conditions : </a:t>
            </a:r>
          </a:p>
          <a:p>
            <a:pPr marL="898525" indent="-2857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City </a:t>
            </a:r>
            <a:r>
              <a:rPr lang="en-US" altLang="ja-JP" sz="1600" dirty="0">
                <a:effectLst/>
              </a:rPr>
              <a:t>Surveillance</a:t>
            </a:r>
          </a:p>
          <a:p>
            <a:pPr marL="898525" indent="-2857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Intersections</a:t>
            </a:r>
          </a:p>
          <a:p>
            <a:pPr marL="895350" indent="-2730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Airport</a:t>
            </a:r>
            <a:endParaRPr lang="en-US" altLang="ja-JP" sz="1600" dirty="0">
              <a:effectLst/>
            </a:endParaRP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Stations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Port facilities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Plant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effectLst/>
              </a:rPr>
              <a:t>Shopping Malls                   and more.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5" descr="C:\Users\3930041\Documents\FY14\Promotion\Video\Heatmap Video用素材\1-3,5-2 静止画素材\Fotolia_283073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9" y="1370483"/>
            <a:ext cx="2450843" cy="16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3930041\Documents\FY14\Promotion\Video\Heatmap Video用素材\1-3,5-2 静止画素材\705_4757_b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3706" r="2970" b="4388"/>
          <a:stretch/>
        </p:blipFill>
        <p:spPr bwMode="auto">
          <a:xfrm>
            <a:off x="6178732" y="2642225"/>
            <a:ext cx="2393702" cy="16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ja-JP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ja-JP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-Pro Extreme product naming structure</a:t>
            </a:r>
            <a:br>
              <a:rPr lang="en-US" altLang="ja-JP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(cameras released at Oct, 2016 or later)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19939"/>
              </p:ext>
            </p:extLst>
          </p:nvPr>
        </p:nvGraphicFramePr>
        <p:xfrm>
          <a:off x="98281" y="888546"/>
          <a:ext cx="8928991" cy="3530918"/>
        </p:xfrm>
        <a:graphic>
          <a:graphicData uri="http://schemas.openxmlformats.org/drawingml/2006/table">
            <a:tbl>
              <a:tblPr/>
              <a:tblGrid>
                <a:gridCol w="445798"/>
                <a:gridCol w="395175"/>
                <a:gridCol w="393542"/>
                <a:gridCol w="781711"/>
                <a:gridCol w="984663"/>
                <a:gridCol w="1031561"/>
                <a:gridCol w="864096"/>
                <a:gridCol w="753904"/>
                <a:gridCol w="883187"/>
                <a:gridCol w="883187"/>
                <a:gridCol w="720080"/>
                <a:gridCol w="792087"/>
              </a:tblGrid>
              <a:tr h="5381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２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３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４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５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６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７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８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10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11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12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W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V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S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２</a:t>
                      </a:r>
                      <a:endParaRPr kumimoji="1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L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T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N</a:t>
                      </a: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Series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Form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Environment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Resolution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Serial number</a:t>
                      </a: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Other </a:t>
                      </a:r>
                    </a:p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features</a:t>
                      </a: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Minor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Change</a:t>
                      </a: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Region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(J/H)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L="8792" marR="8792" marT="9525" marB="0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8788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X:Hi-end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S:Standard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8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7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PTZ(Aero)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6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PTZ(Dome)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PT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4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360 deg.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Compact DOME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2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Dome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Box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0 : 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8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7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6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Outdoor Vandal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4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Outdoor normal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2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Indoor Vandal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Indoor normal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-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8 :6K(24MP)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7 :4K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(12MP)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6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 :5MP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4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  <a:sym typeface="Wingdings" pitchFamily="2" charset="2"/>
                        </a:rPr>
                        <a:t>：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 :FHD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2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/>
                      </a:r>
                      <a:b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 :HD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0 :-</a:t>
                      </a:r>
                      <a:b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9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8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　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7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　 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6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　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5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 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4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 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3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　 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2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　 　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1 : 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       </a:t>
                      </a:r>
                      <a:b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</a:b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0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：　　　　　        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L : LED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N: </a:t>
                      </a: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ClearSight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M: M12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W: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Wireless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F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Optical I/F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V : With lens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T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Long focal lens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　　　　　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K :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Fix lens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D :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C :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B :</a:t>
                      </a:r>
                    </a:p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itchFamily="50" charset="-128"/>
                          <a:cs typeface="Meiryo UI" pitchFamily="50" charset="-128"/>
                        </a:rPr>
                        <a:t>A : </a:t>
                      </a: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792" marR="8792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2" descr="C:\Users\3930041\AppData\Local\Temp\_AZTMP22_\i-PRO_Extreme_logo_Black\i-PRO_Extreme_logo_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27" y="1743075"/>
            <a:ext cx="5928584" cy="14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 Fixed cameras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3</a:t>
            </a:fld>
            <a:endParaRPr 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84406" y="820730"/>
            <a:ext cx="424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Can reduce the recording capacity ( </a:t>
            </a:r>
            <a:r>
              <a:rPr lang="en-US" altLang="ja-JP" sz="1600" b="1" dirty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xtreme </a:t>
            </a:r>
            <a:r>
              <a:rPr lang="en-US" altLang="ja-JP" sz="1600" b="1" dirty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ompression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42874" y="820730"/>
            <a:ext cx="4151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Can capture clear images at any scene (</a:t>
            </a:r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Extreme </a:t>
            </a:r>
            <a:r>
              <a:rPr lang="en-US" altLang="ja-JP" sz="1600" b="1" dirty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isibility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1299" y="1419698"/>
            <a:ext cx="4298803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Automatically adapts to your application scene,          </a:t>
            </a:r>
            <a:b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</a:b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         (</a:t>
            </a:r>
            <a:r>
              <a:rPr lang="en-US" altLang="ja-JP" sz="1200" b="1" u="sng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intelligent </a:t>
            </a:r>
            <a:r>
              <a:rPr lang="en-US" altLang="ja-JP" sz="1200" b="1" u="sng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auto mode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 ).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Under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very low lighting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conditions, you can get the c</a:t>
            </a:r>
            <a:r>
              <a:rPr lang="en-US" altLang="ja-JP" sz="1200" dirty="0" smtClean="0">
                <a:effectLst/>
              </a:rPr>
              <a:t>lear </a:t>
            </a:r>
            <a:r>
              <a:rPr lang="en-US" altLang="ja-JP" sz="1200" dirty="0">
                <a:effectLst/>
              </a:rPr>
              <a:t>color images with </a:t>
            </a:r>
            <a:r>
              <a:rPr lang="en-US" altLang="ja-JP" sz="1200" b="1" u="sng" dirty="0" smtClean="0">
                <a:effectLst/>
              </a:rPr>
              <a:t>Color night vision</a:t>
            </a:r>
            <a:r>
              <a:rPr lang="en-US" altLang="ja-JP" sz="1200" dirty="0" smtClean="0">
                <a:effectLst/>
              </a:rPr>
              <a:t>.</a:t>
            </a:r>
            <a:endParaRPr lang="ja-JP" altLang="en-US" sz="1200" dirty="0">
              <a:effectLst/>
            </a:endParaRP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Even if the situation under backlight, keep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your evidence (face) clear at door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steps with </a:t>
            </a:r>
            <a:r>
              <a:rPr lang="en-US" altLang="ja-JP" sz="1200" b="1" u="sng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Enhanced Super Dynamic, 144dB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Meiryo UI" panose="020B0604030504040204" pitchFamily="50" charset="-128"/>
              </a:rPr>
              <a:t>Can keep clear images with </a:t>
            </a:r>
            <a:r>
              <a:rPr lang="en-US" altLang="ja-JP" sz="1200" b="1" u="sng" dirty="0" err="1" smtClean="0">
                <a:effectLst/>
                <a:ea typeface="Meiryo UI" panose="020B0604030504040204" pitchFamily="50" charset="-128"/>
              </a:rPr>
              <a:t>ClearSight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</a:rPr>
              <a:t> cover, even if it is rain weather.</a:t>
            </a:r>
            <a:endParaRPr lang="en-US" altLang="ja-JP" sz="1200" dirty="0">
              <a:effectLst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969933" y="1419698"/>
            <a:ext cx="398961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Can reduce the network bandwidth and the recorder disk space by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H.265 compression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By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Smart </a:t>
            </a:r>
            <a:r>
              <a:rPr kumimoji="0" lang="en-US" altLang="ja-JP" sz="1200" b="1" u="sng" dirty="0">
                <a:effectLst/>
                <a:cs typeface="Tahoma" pitchFamily="34" charset="0"/>
                <a:sym typeface="Lucida Grande"/>
              </a:rPr>
              <a:t>coding Technology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for new camera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, can more reduce the network bandwidth and the recorder disk space.</a:t>
            </a:r>
            <a:endParaRPr kumimoji="0" lang="en-US" altLang="ja-JP" sz="1200" dirty="0">
              <a:effectLst/>
              <a:cs typeface="Tahoma" pitchFamily="34" charset="0"/>
              <a:sym typeface="Lucida Grande"/>
            </a:endParaRPr>
          </a:p>
        </p:txBody>
      </p:sp>
      <p:pic>
        <p:nvPicPr>
          <p:cNvPr id="20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4884406" y="2668580"/>
            <a:ext cx="3798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solidFill>
                  <a:srgbClr val="FF66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Extreme Secure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the stream / data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4" y="1632087"/>
            <a:ext cx="277879" cy="20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4969932" y="3012762"/>
            <a:ext cx="4164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Protect the devices from cyber attacks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Prevention leakage of the data on communication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network by </a:t>
            </a:r>
            <a:r>
              <a:rPr lang="en-US" altLang="ja-JP" sz="1200" b="1" u="sng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SSL/TLS with CA certificate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>
                <a:effectLst/>
              </a:rPr>
              <a:t>Prevention leakage of the </a:t>
            </a:r>
            <a:r>
              <a:rPr lang="en-US" altLang="ja-JP" sz="1200" dirty="0" smtClean="0">
                <a:effectLst/>
              </a:rPr>
              <a:t>video </a:t>
            </a:r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by the </a:t>
            </a:r>
            <a:r>
              <a:rPr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module </a:t>
            </a:r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lang="en-US" altLang="ja-JP" sz="1200" b="1" u="sng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FIPS140-2 level 1</a:t>
            </a:r>
            <a:r>
              <a:rPr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altLang="ja-JP" sz="1200" dirty="0" smtClean="0">
              <a:solidFill>
                <a:srgbClr val="0A54A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Even if tempering the data, can </a:t>
            </a:r>
            <a:r>
              <a:rPr lang="en-US" altLang="ja-JP" sz="1200" b="1" u="sng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detect the video alteration with CA certificate</a:t>
            </a:r>
            <a:r>
              <a:rPr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" descr="Y:\40-職能\セキュリティ\セキュリティ・サウンド広報宣伝\(10) Security\02_海外\Network_Products\新PF(H.265)\WV-S2131L   WV-S2111L\WV-S2131L\640x480_png\WV-S2131L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9" y="3705259"/>
            <a:ext cx="862484" cy="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Y:\40-職能\セキュリティ\セキュリティ・サウンド広報宣伝\(10) Security\02_海外\Network_Products\新PF(H.265)\WV-S2531LTN  WV-S2531LN WV-S2511LN\WV-S2531LN\640x480_png\WV-S2531LN_2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35" y="3799716"/>
            <a:ext cx="954444" cy="8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:\40-職能\セキュリティ\セキュリティ・サウンド広報宣伝\(10) Security\02_海外\Network_Products\新PF(H.265)\屋外Box\WV-S1511LN\640x480_png\WV-S1511LN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844"/>
            <a:ext cx="1466235" cy="8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Y:\40-職能\セキュリティ\セキュリティ・サウンド広報宣伝\(10) Security\02_海外\Network_Products\新PF(H.265)\WV-S1132_WV-S1131\WV-S1131\640x480_png\WV-S1131_Lens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79" y="3222324"/>
            <a:ext cx="1251212" cy="5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Visibility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4</a:t>
            </a:fld>
            <a:endParaRPr lang="en-US"/>
          </a:p>
        </p:txBody>
      </p:sp>
      <p:pic>
        <p:nvPicPr>
          <p:cNvPr id="3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76201" y="1543978"/>
            <a:ext cx="4419599" cy="120031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Automatically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optimizes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camera parameters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for best tuned image for various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scenes, using techniques like Full Auto Shutter &amp; Iris control, Backlit compensation , auto image stabilization.</a:t>
            </a: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Also can detect </a:t>
            </a:r>
            <a:r>
              <a:rPr lang="en-US" altLang="ja-JP" sz="1200" dirty="0">
                <a:effectLst/>
              </a:rPr>
              <a:t>characteristics and movement within the scene to optimize camera settings to provide best fit picture </a:t>
            </a:r>
            <a:r>
              <a:rPr lang="en-US" altLang="ja-JP" sz="1200" dirty="0" smtClean="0">
                <a:effectLst/>
              </a:rPr>
              <a:t>quality.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6201" y="938922"/>
            <a:ext cx="4476748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Automatically adapts to your application scene,          (intelligent auto ) mode</a:t>
            </a:r>
            <a:endParaRPr lang="en-US" altLang="ja-JP" sz="1600" b="1" dirty="0" smtClean="0"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14805" y="936612"/>
            <a:ext cx="381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algn="l" eaLnBrk="0" hangingPunct="0"/>
            <a:r>
              <a:rPr lang="en-US" altLang="ja-JP" sz="1600" dirty="0">
                <a:solidFill>
                  <a:schemeClr val="tx1"/>
                </a:solidFill>
                <a:effectLst/>
              </a:rPr>
              <a:t>Clear </a:t>
            </a:r>
            <a:r>
              <a:rPr lang="en-US" altLang="ja-JP" sz="1600" dirty="0" smtClean="0">
                <a:solidFill>
                  <a:schemeClr val="tx1"/>
                </a:solidFill>
                <a:effectLst/>
              </a:rPr>
              <a:t>color images </a:t>
            </a:r>
            <a:r>
              <a:rPr lang="en-US" altLang="ja-JP" sz="1600" dirty="0">
                <a:solidFill>
                  <a:schemeClr val="tx1"/>
                </a:solidFill>
                <a:effectLst/>
              </a:rPr>
              <a:t>with low </a:t>
            </a:r>
            <a:r>
              <a:rPr lang="en-US" altLang="ja-JP" sz="1600" dirty="0" smtClean="0">
                <a:solidFill>
                  <a:schemeClr val="tx1"/>
                </a:solidFill>
                <a:effectLst/>
              </a:rPr>
              <a:t>light</a:t>
            </a:r>
            <a:endParaRPr lang="ja-JP" alt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06255" y="1289926"/>
            <a:ext cx="4003597" cy="830987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Panasonic new night view enhancer technology changes your 1/3 inch sensor camera into a outstanding low light performance camera to provide you TRUE color information under very low lighting conditions.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28736" y="4317238"/>
            <a:ext cx="98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0.1lux,</a:t>
            </a:r>
          </a:p>
          <a:p>
            <a:pPr algn="l"/>
            <a:r>
              <a:rPr lang="en-US" altLang="ja-JP" sz="900" dirty="0" smtClean="0">
                <a:effectLst/>
              </a:rPr>
              <a:t>new cameras</a:t>
            </a:r>
            <a:endParaRPr kumimoji="1" lang="ja-JP" altLang="en-US" sz="900" dirty="0">
              <a:effectLst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3586" y="2648584"/>
            <a:ext cx="14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0.1lux</a:t>
            </a:r>
          </a:p>
          <a:p>
            <a:pPr algn="l"/>
            <a:r>
              <a:rPr lang="en-US" altLang="ja-JP" sz="900" dirty="0" smtClean="0">
                <a:effectLst/>
              </a:rPr>
              <a:t>WV-SPW531</a:t>
            </a:r>
            <a:endParaRPr kumimoji="1" lang="ja-JP" altLang="en-US" sz="9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1" y="1231304"/>
            <a:ext cx="417685" cy="31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188986" y="2773372"/>
            <a:ext cx="1456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900" dirty="0" smtClean="0">
                <a:effectLst/>
              </a:rPr>
              <a:t>Conventional model</a:t>
            </a:r>
            <a:endParaRPr kumimoji="1" lang="ja-JP" altLang="en-US" sz="900" dirty="0">
              <a:effectLst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25670" y="4264210"/>
            <a:ext cx="98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new cameras, </a:t>
            </a:r>
            <a:r>
              <a:rPr lang="en-US" altLang="ja-JP" sz="900" dirty="0" err="1" smtClean="0">
                <a:effectLst/>
              </a:rPr>
              <a:t>iA</a:t>
            </a:r>
            <a:r>
              <a:rPr lang="en-US" altLang="ja-JP" sz="900" dirty="0" smtClean="0">
                <a:effectLst/>
              </a:rPr>
              <a:t> : ON</a:t>
            </a:r>
            <a:endParaRPr kumimoji="1" lang="ja-JP" altLang="en-US" sz="900" dirty="0">
              <a:effectLst/>
            </a:endParaRPr>
          </a:p>
        </p:txBody>
      </p:sp>
      <p:pic>
        <p:nvPicPr>
          <p:cNvPr id="3074" name="Picture 2" descr="C:\Users\3930041\Documents\GomPlayer\Capture\★vlc-record-2016-08-31-19h33m36s-rtsp___192.168.0.64_MediaInput_h264_stream_1-.mp4_000038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89" y="2129235"/>
            <a:ext cx="2457146" cy="13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930041\Documents\GomPlayer\Capture\★OK-vlc-record-2016-08-31-19h33m37s-rtsp___192.168.0.32_MediaInput_stream_1-.mp4_000038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89" y="3143929"/>
            <a:ext cx="2464269" cy="13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3930041\AppData\Local\Temp\_AZTMP4_\iA Day  Number\vlcsnap-2016-09-07-11h23m15s7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24" y="3450478"/>
            <a:ext cx="2074583" cy="11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3930041\Pictures\vlcsnap-2016-09-15-14h26m38s79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6" y="2762868"/>
            <a:ext cx="2045850" cy="115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" y="3719188"/>
            <a:ext cx="628650" cy="638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1307305" y="3805238"/>
            <a:ext cx="116683" cy="75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flipH="1" flipV="1">
            <a:off x="968242" y="3719188"/>
            <a:ext cx="339063" cy="9315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968243" y="3880246"/>
            <a:ext cx="339062" cy="43699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3320931" y="4530080"/>
            <a:ext cx="116683" cy="75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3320932" y="3765766"/>
            <a:ext cx="324320" cy="77142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3437614" y="3837004"/>
            <a:ext cx="836288" cy="69307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52" y="3203887"/>
            <a:ext cx="628650" cy="628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Visibility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5</a:t>
            </a:fld>
            <a:endParaRPr lang="en-US"/>
          </a:p>
        </p:txBody>
      </p:sp>
      <p:pic>
        <p:nvPicPr>
          <p:cNvPr id="3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87018" y="1458672"/>
            <a:ext cx="4384982" cy="156965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eaLnBrk="0" hangingPunct="0"/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Combining high performance face detection technology inside the camera with the new 144dB enhanced Super Dynamic, keeps persons face at the most suitable lighting condition for better recognition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. With variable exposure and shutter speed control, Enhanced Super Dynamic captures multiple images with optimal short and long exposures. </a:t>
            </a:r>
            <a:endParaRPr lang="en-US" altLang="ja-JP" sz="1200" dirty="0" smtClean="0">
              <a:effectLst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l" eaLnBrk="0" hangingPunct="0"/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Best fit solutions at door steps, and on vehicle applications where backlit conditions are severe.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36368" y="889547"/>
            <a:ext cx="4302282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Keep your evidence (face) clear at door steps</a:t>
            </a:r>
            <a:endParaRPr lang="en-US" altLang="ja-JP" sz="1600" b="1" dirty="0" smtClean="0">
              <a:effectLst/>
            </a:endParaRPr>
          </a:p>
        </p:txBody>
      </p:sp>
      <p:pic>
        <p:nvPicPr>
          <p:cNvPr id="1027" name="Picture 3" descr="C:\Users\3930041\Pictures\vlcsnap-2016-08-23-23h05m26s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92" y="1213766"/>
            <a:ext cx="2767654" cy="15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930041\Pictures\vlcsnap-2016-08-23-23h05m08s5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91" y="2246703"/>
            <a:ext cx="2879196" cy="16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10" y="3348485"/>
            <a:ext cx="1392099" cy="11974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759388" y="2784985"/>
            <a:ext cx="277906" cy="278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7037295" y="2784986"/>
            <a:ext cx="1535205" cy="64032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037294" y="3062475"/>
            <a:ext cx="398716" cy="88471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062925" y="3878248"/>
            <a:ext cx="151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900" dirty="0" smtClean="0">
                <a:effectLst/>
              </a:rPr>
              <a:t>Day,</a:t>
            </a:r>
          </a:p>
          <a:p>
            <a:pPr algn="l"/>
            <a:r>
              <a:rPr kumimoji="1" lang="en-US" altLang="ja-JP" sz="900" dirty="0" smtClean="0">
                <a:effectLst/>
              </a:rPr>
              <a:t>Super Dynamic : ON</a:t>
            </a:r>
            <a:endParaRPr kumimoji="1" lang="ja-JP" altLang="en-US" sz="900" dirty="0">
              <a:effectLst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71843" y="1213138"/>
            <a:ext cx="14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Day, </a:t>
            </a:r>
          </a:p>
          <a:p>
            <a:pPr algn="l"/>
            <a:r>
              <a:rPr lang="en-US" altLang="ja-JP" sz="900" dirty="0" smtClean="0">
                <a:effectLst/>
              </a:rPr>
              <a:t>Super Dynamic : OFF</a:t>
            </a:r>
            <a:endParaRPr kumimoji="1" lang="ja-JP" altLang="en-US" sz="900" dirty="0">
              <a:effectLst/>
            </a:endParaRPr>
          </a:p>
        </p:txBody>
      </p:sp>
      <p:pic>
        <p:nvPicPr>
          <p:cNvPr id="2051" name="Picture 3" descr="\\PC-20130708022\data\動画データ\20160831_低照度、低照度SD（暗室）\192.168.0.32（H265）\SD\H265_低照度SD：O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8267"/>
            <a:ext cx="2359734" cy="13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122352" y="3165811"/>
            <a:ext cx="1935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00" dirty="0" smtClean="0">
                <a:effectLst/>
              </a:rPr>
              <a:t>Night</a:t>
            </a:r>
            <a:r>
              <a:rPr kumimoji="1" lang="en-US" altLang="ja-JP" sz="900" dirty="0" smtClean="0">
                <a:effectLst/>
              </a:rPr>
              <a:t>, Super Dynamic : ON</a:t>
            </a:r>
            <a:endParaRPr kumimoji="1" lang="ja-JP" altLang="en-US" sz="900" dirty="0">
              <a:effectLst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7199" y="4435618"/>
            <a:ext cx="2085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900" dirty="0" smtClean="0">
                <a:effectLst/>
              </a:rPr>
              <a:t>Night, Super Dynamic : OFF</a:t>
            </a:r>
            <a:endParaRPr kumimoji="1" lang="ja-JP" altLang="en-US" sz="900" dirty="0">
              <a:effectLst/>
            </a:endParaRPr>
          </a:p>
        </p:txBody>
      </p:sp>
      <p:pic>
        <p:nvPicPr>
          <p:cNvPr id="22" name="Picture 2" descr="\\PC-20130708022\data\動画データ\20160831_低照度、低照度SD（暗室）\192.168.0.32（H265）\SD\H265_低照度SD：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41" y="3381569"/>
            <a:ext cx="2359734" cy="13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</a:t>
            </a:r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isibility / Extreme Compression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6</a:t>
            </a:fld>
            <a:endParaRPr lang="en-US"/>
          </a:p>
        </p:txBody>
      </p:sp>
      <p:pic>
        <p:nvPicPr>
          <p:cNvPr id="3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5156338\Pictures\20151217取り込み\DSCF56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779" y="2978107"/>
            <a:ext cx="1329873" cy="1456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fter_spray0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29" y="3003507"/>
            <a:ext cx="2471538" cy="13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786180" y="4359175"/>
            <a:ext cx="2549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000" dirty="0" err="1" smtClean="0">
                <a:effectLst/>
              </a:rPr>
              <a:t>CleaSight</a:t>
            </a:r>
            <a:r>
              <a:rPr lang="en-US" altLang="ja-JP" sz="1000" dirty="0" smtClean="0">
                <a:effectLst/>
              </a:rPr>
              <a:t> </a:t>
            </a:r>
            <a:r>
              <a:rPr lang="en-US" altLang="ja-JP" sz="1000" dirty="0">
                <a:effectLst/>
              </a:rPr>
              <a:t>coating. For comparison, the right half is not coated</a:t>
            </a:r>
            <a:r>
              <a:rPr lang="en-US" altLang="ja-JP" sz="1000" dirty="0" smtClean="0">
                <a:effectLst/>
              </a:rPr>
              <a:t>. </a:t>
            </a:r>
            <a:endParaRPr kumimoji="1" lang="ja-JP" altLang="en-US" sz="1000" dirty="0">
              <a:effectLst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87018" y="1439074"/>
            <a:ext cx="4384982" cy="156965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/>
            <a:r>
              <a:rPr lang="en-US" altLang="ja-JP" sz="1200" dirty="0" err="1">
                <a:effectLst/>
              </a:rPr>
              <a:t>ClearSight</a:t>
            </a:r>
            <a:r>
              <a:rPr lang="en-US" altLang="ja-JP" sz="1200" dirty="0">
                <a:effectLst/>
              </a:rPr>
              <a:t> coating significantly increases the operational utility of outdoor cameras in </a:t>
            </a:r>
            <a:r>
              <a:rPr lang="en-US" altLang="ja-JP" sz="1200" dirty="0" smtClean="0">
                <a:effectLst/>
              </a:rPr>
              <a:t>rain weather. The </a:t>
            </a:r>
            <a:r>
              <a:rPr lang="en-US" altLang="ja-JP" sz="1200" dirty="0">
                <a:effectLst/>
              </a:rPr>
              <a:t>specially coated surface resists water stains and dust accumulation, reducing the need for periodic </a:t>
            </a:r>
            <a:r>
              <a:rPr lang="en-US" altLang="ja-JP" sz="1200" dirty="0" smtClean="0">
                <a:effectLst/>
              </a:rPr>
              <a:t>maintenance.</a:t>
            </a:r>
            <a:r>
              <a:rPr lang="ja-JP" altLang="en-US" sz="1200" dirty="0" smtClean="0">
                <a:effectLst/>
              </a:rPr>
              <a:t> </a:t>
            </a:r>
            <a:r>
              <a:rPr lang="en-US" altLang="ja-JP" sz="1200" dirty="0" smtClean="0">
                <a:effectLst/>
              </a:rPr>
              <a:t>This </a:t>
            </a:r>
            <a:r>
              <a:rPr lang="en-US" altLang="ja-JP" sz="1200" dirty="0">
                <a:effectLst/>
              </a:rPr>
              <a:t>function is supported on WV-S1531LN, WV-S1511LN, WV-S2531LN and WV-S2511LN.</a:t>
            </a:r>
          </a:p>
          <a:p>
            <a:pPr algn="l"/>
            <a:r>
              <a:rPr lang="en-US" altLang="ja-JP" sz="1200" dirty="0" err="1">
                <a:effectLst/>
              </a:rPr>
              <a:t>ClearSight</a:t>
            </a:r>
            <a:r>
              <a:rPr lang="en-US" altLang="ja-JP" sz="1200" dirty="0">
                <a:effectLst/>
              </a:rPr>
              <a:t> Coating can be wiped with a damp cloth or washed with a neutral detergent.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36368" y="895349"/>
            <a:ext cx="4302282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/>
            <a:r>
              <a:rPr lang="en-US" altLang="ja-JP" sz="1600" b="1" dirty="0">
                <a:effectLst/>
              </a:rPr>
              <a:t>Can keep clear </a:t>
            </a:r>
            <a:r>
              <a:rPr lang="en-US" altLang="ja-JP" sz="1600" b="1" dirty="0" smtClean="0">
                <a:effectLst/>
              </a:rPr>
              <a:t>images, </a:t>
            </a:r>
            <a:r>
              <a:rPr lang="en-US" altLang="ja-JP" sz="1600" b="1" dirty="0">
                <a:effectLst/>
              </a:rPr>
              <a:t>even if it is rain </a:t>
            </a:r>
            <a:r>
              <a:rPr lang="en-US" altLang="ja-JP" sz="1600" b="1" dirty="0" smtClean="0">
                <a:effectLst/>
              </a:rPr>
              <a:t>weather</a:t>
            </a:r>
            <a:endParaRPr lang="en-US" altLang="ja-JP" sz="1600" b="1" dirty="0">
              <a:effectLst/>
            </a:endParaRPr>
          </a:p>
        </p:txBody>
      </p:sp>
      <p:sp>
        <p:nvSpPr>
          <p:cNvPr id="30" name="正方形/長方形 4"/>
          <p:cNvSpPr>
            <a:spLocks noChangeArrowheads="1"/>
          </p:cNvSpPr>
          <p:nvPr/>
        </p:nvSpPr>
        <p:spPr bwMode="auto">
          <a:xfrm>
            <a:off x="4789781" y="1232964"/>
            <a:ext cx="422007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latest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compression standard, these cameras save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network bandwidth and the recorder disk space, keeping high quality of images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In addition, when using Smart Coding function, you can more save the network bandwidth and the recorder disk.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sp>
        <p:nvSpPr>
          <p:cNvPr id="31" name="正方形/長方形 4"/>
          <p:cNvSpPr>
            <a:spLocks noChangeArrowheads="1"/>
          </p:cNvSpPr>
          <p:nvPr/>
        </p:nvSpPr>
        <p:spPr bwMode="auto">
          <a:xfrm>
            <a:off x="4725988" y="895349"/>
            <a:ext cx="4189412" cy="338554"/>
          </a:xfrm>
          <a:prstGeom prst="rect">
            <a:avLst/>
          </a:prstGeom>
          <a:extLst/>
        </p:spPr>
        <p:txBody>
          <a:bodyPr wrap="square" lIns="91429" tIns="45715" rIns="91429" bIns="45715">
            <a:spAutoFit/>
          </a:bodyPr>
          <a:lstStyle/>
          <a:p>
            <a:pPr algn="l"/>
            <a:r>
              <a:rPr lang="en-US" altLang="ja-JP" sz="1600" b="1" dirty="0">
                <a:effectLst/>
                <a:sym typeface="Lucida Grande"/>
              </a:rPr>
              <a:t>Higher H.265 compression  </a:t>
            </a: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47959"/>
              </p:ext>
            </p:extLst>
          </p:nvPr>
        </p:nvGraphicFramePr>
        <p:xfrm>
          <a:off x="4933950" y="2410598"/>
          <a:ext cx="3920028" cy="662896"/>
        </p:xfrm>
        <a:graphic>
          <a:graphicData uri="http://schemas.openxmlformats.org/drawingml/2006/table">
            <a:tbl>
              <a:tblPr firstRow="1" bandRow="1"/>
              <a:tblGrid>
                <a:gridCol w="980007"/>
                <a:gridCol w="980007"/>
                <a:gridCol w="980007"/>
                <a:gridCol w="980007"/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Cameras</a:t>
                      </a:r>
                      <a:endParaRPr kumimoji="1" lang="ja-JP" altLang="en-US" sz="105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WV-SP509</a:t>
                      </a:r>
                      <a:endParaRPr kumimoji="1" lang="ja-JP" altLang="en-US" sz="105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WV-SPN531A</a:t>
                      </a:r>
                      <a:endParaRPr kumimoji="1" lang="ja-JP" altLang="en-US" sz="105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WV-S1131</a:t>
                      </a:r>
                    </a:p>
                  </a:txBody>
                  <a:tcPr marL="91476" marR="91476" marT="45709" marB="4570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 HD </a:t>
                      </a:r>
                    </a:p>
                    <a:p>
                      <a:pPr algn="ctr"/>
                      <a:r>
                        <a:rPr kumimoji="1" lang="en-US" altLang="ja-JP" sz="105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 30fps</a:t>
                      </a:r>
                      <a:endParaRPr kumimoji="1" lang="ja-JP" altLang="en-US" sz="105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 </a:t>
                      </a:r>
                    </a:p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-25%)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 Mbps </a:t>
                      </a:r>
                    </a:p>
                    <a:p>
                      <a:pPr algn="ctr"/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(-30%)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" name="上カーブ矢印 32"/>
          <p:cNvSpPr/>
          <p:nvPr/>
        </p:nvSpPr>
        <p:spPr>
          <a:xfrm>
            <a:off x="7460032" y="3114626"/>
            <a:ext cx="995083" cy="20170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392610" y="3309566"/>
            <a:ext cx="1129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/>
                <a:cs typeface="Tahoma" panose="020B0604030504040204" pitchFamily="34" charset="0"/>
              </a:rPr>
              <a:t>Approx. -30%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35" name="上カーブ矢印 34"/>
          <p:cNvSpPr/>
          <p:nvPr/>
        </p:nvSpPr>
        <p:spPr>
          <a:xfrm flipV="1">
            <a:off x="6502048" y="2040335"/>
            <a:ext cx="1990165" cy="40341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922969" y="2040335"/>
            <a:ext cx="1129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effectLst/>
                <a:cs typeface="Tahoma" panose="020B0604030504040204" pitchFamily="34" charset="0"/>
              </a:rPr>
              <a:t>Approx. -50%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Compression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7</a:t>
            </a:fld>
            <a:endParaRPr lang="en-US"/>
          </a:p>
        </p:txBody>
      </p:sp>
      <p:pic>
        <p:nvPicPr>
          <p:cNvPr id="41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4"/>
          <p:cNvSpPr>
            <a:spLocks noChangeArrowheads="1"/>
          </p:cNvSpPr>
          <p:nvPr/>
        </p:nvSpPr>
        <p:spPr bwMode="auto">
          <a:xfrm>
            <a:off x="105016" y="741388"/>
            <a:ext cx="5467108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Smart coding Technology  for New camera</a:t>
            </a:r>
          </a:p>
          <a:p>
            <a:pPr lvl="0" eaLnBrk="1" hangingPunct="1">
              <a:spcBef>
                <a:spcPts val="400"/>
              </a:spcBef>
              <a:buNone/>
            </a:pPr>
            <a:r>
              <a:rPr kumimoji="0" lang="en-US" altLang="ja-JP" sz="1200" dirty="0">
                <a:solidFill>
                  <a:srgbClr val="0A54A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bitrate reducing technology, GOP control, Auto-VIQS, </a:t>
            </a:r>
            <a:r>
              <a:rPr kumimoji="0" lang="en-US" altLang="ja-JP" sz="1200" dirty="0" smtClean="0">
                <a:solidFill>
                  <a:srgbClr val="0A54A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Smart face coding</a:t>
            </a:r>
            <a:r>
              <a:rPr kumimoji="0" lang="en-US" altLang="ja-JP" sz="1200" dirty="0">
                <a:solidFill>
                  <a:srgbClr val="0A54A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, these cameras save the network bandwidth and the recorder disk </a:t>
            </a:r>
            <a:r>
              <a:rPr kumimoji="0" lang="en-US" altLang="ja-JP" sz="1200" dirty="0" smtClean="0">
                <a:solidFill>
                  <a:srgbClr val="0A54A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space.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 </a:t>
            </a:r>
          </a:p>
          <a:p>
            <a:pPr lvl="0" eaLnBrk="1" hangingPunct="1">
              <a:spcBef>
                <a:spcPts val="400"/>
              </a:spcBef>
              <a:buNone/>
            </a:pP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cameras 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reduce the amount of data by up to approx. </a:t>
            </a:r>
            <a:r>
              <a:rPr lang="en-US" altLang="ja-JP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 for still scene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up to approx. </a:t>
            </a:r>
            <a:r>
              <a:rPr lang="en-US" altLang="ja-JP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for moving scene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compared with </a:t>
            </a: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H.264 codec. </a:t>
            </a: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with Panasonic H264 camera </a:t>
            </a: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WV-SPN531, SPN631 </a:t>
            </a:r>
            <a:r>
              <a:rPr lang="en-US" altLang="ja-JP" sz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, the amount of data  is reduced by up to approx. </a:t>
            </a:r>
            <a:r>
              <a:rPr lang="en-US" altLang="ja-JP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for moving scene</a:t>
            </a:r>
            <a:r>
              <a:rPr lang="en-US" altLang="ja-JP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up to approx. </a:t>
            </a:r>
            <a:r>
              <a:rPr lang="en-US" altLang="ja-JP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 for still scene</a:t>
            </a: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ja-JP" altLang="en-US" sz="12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35135"/>
              </p:ext>
            </p:extLst>
          </p:nvPr>
        </p:nvGraphicFramePr>
        <p:xfrm>
          <a:off x="1377391" y="3153195"/>
          <a:ext cx="3801034" cy="646898"/>
        </p:xfrm>
        <a:graphic>
          <a:graphicData uri="http://schemas.openxmlformats.org/drawingml/2006/table">
            <a:tbl>
              <a:tblPr firstRow="1" bandRow="1"/>
              <a:tblGrid>
                <a:gridCol w="1452120"/>
                <a:gridCol w="1036320"/>
                <a:gridCol w="1312594"/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Scene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Without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GOP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GOP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Heavy traffic of people</a:t>
                      </a:r>
                      <a:endParaRPr kumimoji="1" lang="ja-JP" altLang="ja-JP" sz="900" b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1" lang="ja-JP" altLang="en-US" sz="900" b="0" baseline="0" dirty="0" smtClean="0">
                          <a:latin typeface="Tahoma" panose="020B0604030504040204" pitchFamily="34" charset="0"/>
                          <a:ea typeface="Meiryo UI" panose="020B0604030504040204" pitchFamily="50" charset="-128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traffic of people</a:t>
                      </a:r>
                      <a:endParaRPr kumimoji="1" lang="en-US" altLang="ja-JP" sz="9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Mbps(-50</a:t>
                      </a:r>
                      <a:r>
                        <a:rPr kumimoji="1" lang="ja-JP" altLang="en-US" sz="9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9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- 60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" name="テキスト ボックス 2"/>
          <p:cNvSpPr txBox="1">
            <a:spLocks noChangeAspect="1" noChangeArrowheads="1"/>
          </p:cNvSpPr>
          <p:nvPr/>
        </p:nvSpPr>
        <p:spPr bwMode="auto">
          <a:xfrm>
            <a:off x="5725711" y="2156161"/>
            <a:ext cx="1633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people are walking, I-frame is inserted at regular intervals as usual.</a:t>
            </a:r>
            <a:endParaRPr lang="ja-JP" altLang="en-US" sz="700" dirty="0">
              <a:effectLst/>
              <a:latin typeface="Tahoma" panose="020B0604030504040204" pitchFamily="34" charset="0"/>
              <a:ea typeface="ＭＳ Ｐゴシック"/>
              <a:cs typeface="Tahoma" panose="020B0604030504040204" pitchFamily="34" charset="0"/>
            </a:endParaRPr>
          </a:p>
        </p:txBody>
      </p:sp>
      <p:sp>
        <p:nvSpPr>
          <p:cNvPr id="26" name="テキスト ボックス 10"/>
          <p:cNvSpPr txBox="1">
            <a:spLocks noChangeAspect="1" noChangeArrowheads="1"/>
          </p:cNvSpPr>
          <p:nvPr/>
        </p:nvSpPr>
        <p:spPr bwMode="auto">
          <a:xfrm>
            <a:off x="7352994" y="2156161"/>
            <a:ext cx="17910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there is no person walking</a:t>
            </a:r>
            <a:r>
              <a:rPr lang="en-US" altLang="ja-JP" sz="7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en-US" altLang="ja-JP" sz="7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7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I-frames are thinned down to reduce the amount of data.</a:t>
            </a:r>
            <a:endParaRPr lang="ja-JP" altLang="en-US" sz="700" dirty="0">
              <a:effectLst/>
              <a:latin typeface="Tahoma" panose="020B0604030504040204" pitchFamily="34" charset="0"/>
              <a:ea typeface="ＭＳ Ｐゴシック"/>
              <a:cs typeface="Tahoma" panose="020B0604030504040204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876479" y="4201828"/>
            <a:ext cx="1333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8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*Simulated image</a:t>
            </a:r>
            <a:endParaRPr lang="en-US" altLang="ja-JP" sz="8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47636" y="3940218"/>
            <a:ext cx="542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ja-JP" sz="1050" b="1" u="sng" kern="0" spc="-1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Auto-VIQS </a:t>
            </a:r>
            <a:r>
              <a:rPr lang="en-US" altLang="ja-JP" sz="1050" kern="0" spc="-1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0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can </a:t>
            </a:r>
            <a:r>
              <a:rPr lang="en-US" altLang="ja-JP" sz="105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automatically determine areas with and without motion and reduce the data volume of those without motion</a:t>
            </a:r>
            <a:r>
              <a:rPr lang="en-US" altLang="ja-JP" sz="10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defRPr/>
            </a:pPr>
            <a:r>
              <a:rPr lang="en-US" altLang="ja-JP" sz="105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The </a:t>
            </a:r>
            <a:r>
              <a:rPr lang="en-US" altLang="ja-JP" sz="105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camera can also detect faces and keep the area of the face at most highest picture quality to keep your most important evidence to be kept </a:t>
            </a:r>
            <a:r>
              <a:rPr lang="en-US" altLang="ja-JP" sz="105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clear, </a:t>
            </a:r>
            <a:r>
              <a:rPr lang="en-US" altLang="ja-JP" sz="1050" b="1" u="sng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Smart facial coding</a:t>
            </a:r>
            <a:r>
              <a:rPr lang="en-US" altLang="ja-JP" sz="105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  <a:endParaRPr lang="en-US" altLang="ja-JP" sz="1050" dirty="0">
              <a:effectLst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5016" y="2886279"/>
            <a:ext cx="523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ja-JP" sz="1050" b="1" u="sng" kern="0" spc="-1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GOP control </a:t>
            </a:r>
            <a:r>
              <a:rPr lang="en-US" altLang="ja-JP" sz="1050" kern="0" spc="-1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05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reduces encoding data by using p-frame in place of i-frame when no motion is detected.</a:t>
            </a:r>
            <a:endParaRPr lang="en-US" altLang="ja-JP" sz="1050" kern="0" spc="-15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634434"/>
            <a:ext cx="3965575" cy="155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テキスト ボックス 54"/>
          <p:cNvSpPr txBox="1"/>
          <p:nvPr/>
        </p:nvSpPr>
        <p:spPr>
          <a:xfrm>
            <a:off x="5439037" y="2860574"/>
            <a:ext cx="8416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Keep</a:t>
            </a:r>
            <a:r>
              <a:rPr lang="en-US" altLang="ja-JP" sz="9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high</a:t>
            </a:r>
          </a:p>
          <a:p>
            <a:r>
              <a:rPr lang="en-US" altLang="ja-JP" sz="9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Pic quality</a:t>
            </a:r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6" name="直線矢印コネクタ 5"/>
          <p:cNvCxnSpPr>
            <a:stCxn id="55" idx="3"/>
          </p:cNvCxnSpPr>
          <p:nvPr/>
        </p:nvCxnSpPr>
        <p:spPr>
          <a:xfrm>
            <a:off x="6280677" y="2999074"/>
            <a:ext cx="1206463" cy="76944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4" y="809626"/>
            <a:ext cx="3437729" cy="14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600325" y="2540355"/>
            <a:ext cx="2953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>
              <a:defRPr sz="800">
                <a:effectLst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altLang="ja-JP" dirty="0"/>
              <a:t>*The reduced bitrate ratio differs depending on each scene.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0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Extreme Secure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8</a:t>
            </a:fld>
            <a:endParaRPr lang="en-US"/>
          </a:p>
        </p:txBody>
      </p:sp>
      <p:pic>
        <p:nvPicPr>
          <p:cNvPr id="1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4"/>
          <p:cNvSpPr/>
          <p:nvPr/>
        </p:nvSpPr>
        <p:spPr>
          <a:xfrm>
            <a:off x="150352" y="874008"/>
            <a:ext cx="4040648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Protect the devices from cyber attacks</a:t>
            </a:r>
            <a:endParaRPr lang="en-US" altLang="ja-JP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正方形/長方形 14"/>
          <p:cNvSpPr/>
          <p:nvPr/>
        </p:nvSpPr>
        <p:spPr>
          <a:xfrm>
            <a:off x="150352" y="2863153"/>
            <a:ext cx="3678698" cy="48307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Prevention leakage of the data on communication network</a:t>
            </a:r>
            <a:endParaRPr lang="en-US" altLang="ja-JP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07834" y="1184756"/>
            <a:ext cx="22401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Eliminated vulnerability with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latest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CVE* support</a:t>
            </a:r>
          </a:p>
          <a:p>
            <a:pPr algn="l"/>
            <a:endParaRPr lang="en-US" altLang="ja-JP" sz="115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9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altLang="ja-JP" sz="900" dirty="0" smtClean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CVE </a:t>
            </a:r>
            <a:r>
              <a:rPr lang="en-US" altLang="ja-JP" sz="900" dirty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: Common Vulnerabilities and Exposures. Common Vulnerabilities and Exposures is a dictionary of common </a:t>
            </a:r>
            <a:r>
              <a:rPr lang="en-US" altLang="ja-JP" sz="900" dirty="0" smtClean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names</a:t>
            </a:r>
          </a:p>
          <a:p>
            <a:pPr algn="l"/>
            <a:r>
              <a:rPr lang="en-US" altLang="ja-JP" sz="900" dirty="0" smtClean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900" dirty="0">
                <a:solidFill>
                  <a:schemeClr val="dk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(i.e., CVE Identifiers) for publicly known </a:t>
            </a:r>
            <a:endParaRPr lang="ja-JP" altLang="en-US" sz="900" dirty="0">
              <a:effectLst/>
              <a:cs typeface="Tahoma" panose="020B060403050404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50352" y="3350010"/>
            <a:ext cx="243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Realize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secure communication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devices by using communication encryption (SSL/TLS communication).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1" y="1131349"/>
            <a:ext cx="2065829" cy="111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34" y="2940060"/>
            <a:ext cx="1070134" cy="101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56" y="2125773"/>
            <a:ext cx="909341" cy="31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676775" y="1164247"/>
            <a:ext cx="4333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Equipped with a SD memory card slot, the camera </a:t>
            </a:r>
            <a:endParaRPr kumimoji="0" lang="en-US" altLang="ja-JP" sz="1200" dirty="0" smtClean="0">
              <a:effectLst/>
              <a:cs typeface="Tahoma" pitchFamily="34" charset="0"/>
              <a:sym typeface="Lucida Grande"/>
            </a:endParaRPr>
          </a:p>
          <a:p>
            <a:pPr algn="l"/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stores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encrypted videos locally. The data can be </a:t>
            </a:r>
            <a:endParaRPr kumimoji="0" lang="en-US" altLang="ja-JP" sz="1200" dirty="0" smtClean="0">
              <a:effectLst/>
              <a:cs typeface="Tahoma" pitchFamily="34" charset="0"/>
              <a:sym typeface="Lucida Grande"/>
            </a:endParaRPr>
          </a:p>
          <a:p>
            <a:pPr algn="l"/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password-protected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and alteration detection helps ensure credibility of data.  </a:t>
            </a:r>
            <a:endParaRPr kumimoji="0" lang="en-US" altLang="ja-JP" sz="1200" b="1" dirty="0">
              <a:effectLst/>
              <a:cs typeface="Tahoma" pitchFamily="34" charset="0"/>
              <a:sym typeface="Lucida Grande"/>
            </a:endParaRPr>
          </a:p>
        </p:txBody>
      </p:sp>
      <p:sp>
        <p:nvSpPr>
          <p:cNvPr id="40" name="正方形/長方形 14"/>
          <p:cNvSpPr/>
          <p:nvPr/>
        </p:nvSpPr>
        <p:spPr>
          <a:xfrm>
            <a:off x="4581830" y="874008"/>
            <a:ext cx="3597855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600" b="1" dirty="0" smtClean="0">
                <a:effectLst/>
              </a:rPr>
              <a:t>Prevention leakage of the video</a:t>
            </a:r>
            <a:endParaRPr lang="en-US" altLang="ja-JP" dirty="0">
              <a:effectLst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676773" y="2085278"/>
            <a:ext cx="2667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stream and video are encrypted by the module meet </a:t>
            </a:r>
            <a:r>
              <a:rPr lang="en-US" altLang="ja-JP" sz="1200" b="1" u="sng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FIPS140-2 level 1</a:t>
            </a:r>
            <a:r>
              <a:rPr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1"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Panasonic </a:t>
            </a:r>
            <a:r>
              <a:rPr kumimoji="1" lang="en-US" altLang="ja-JP" sz="1200" dirty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fully protect the </a:t>
            </a:r>
            <a:r>
              <a:rPr kumimoji="1" lang="en-US" altLang="ja-JP" sz="1200" dirty="0" smtClean="0">
                <a:solidFill>
                  <a:srgbClr val="0A54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stream and the video on the End-to-End System. </a:t>
            </a:r>
            <a:endParaRPr kumimoji="1" lang="en-US" altLang="ja-JP" sz="1200" dirty="0">
              <a:solidFill>
                <a:srgbClr val="0A54A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0" y="658086"/>
            <a:ext cx="1130135" cy="107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44" y="3131749"/>
            <a:ext cx="1123961" cy="10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正方形/長方形 44"/>
          <p:cNvSpPr/>
          <p:nvPr/>
        </p:nvSpPr>
        <p:spPr>
          <a:xfrm>
            <a:off x="6399212" y="3346225"/>
            <a:ext cx="2610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By using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Symantec certification and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hash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value, can detect Video alteration  and confirm which camera created the video.</a:t>
            </a: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87" y="3447451"/>
            <a:ext cx="1517655" cy="106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86" y="3684020"/>
            <a:ext cx="1409376" cy="9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22" y="2105916"/>
            <a:ext cx="1792287" cy="97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0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Optional intelligent VMD (i-VMD)</a:t>
            </a:r>
            <a:endParaRPr lang="ja-JP" alt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" name="正方形/長方形 3"/>
          <p:cNvSpPr>
            <a:spLocks noChangeArrowheads="1"/>
          </p:cNvSpPr>
          <p:nvPr/>
        </p:nvSpPr>
        <p:spPr bwMode="auto">
          <a:xfrm>
            <a:off x="148513" y="892278"/>
            <a:ext cx="22116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Intruder detection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trespassing in restricted areas. 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0" y="1562097"/>
            <a:ext cx="1711179" cy="10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フローチャート : 手操作入力 1"/>
          <p:cNvSpPr>
            <a:spLocks noChangeAspect="1"/>
          </p:cNvSpPr>
          <p:nvPr/>
        </p:nvSpPr>
        <p:spPr bwMode="auto">
          <a:xfrm flipH="1" flipV="1">
            <a:off x="1760077" y="1559064"/>
            <a:ext cx="411522" cy="480841"/>
          </a:xfrm>
          <a:custGeom>
            <a:avLst/>
            <a:gdLst>
              <a:gd name="T0" fmla="*/ 65329 w 10839"/>
              <a:gd name="T1" fmla="*/ 1188700 h 11325"/>
              <a:gd name="T2" fmla="*/ 2113535 w 10839"/>
              <a:gd name="T3" fmla="*/ 0 h 11325"/>
              <a:gd name="T4" fmla="*/ 2016224 w 10839"/>
              <a:gd name="T5" fmla="*/ 2472366 h 11325"/>
              <a:gd name="T6" fmla="*/ 0 w 10839"/>
              <a:gd name="T7" fmla="*/ 2469528 h 11325"/>
              <a:gd name="T8" fmla="*/ 65329 w 10839"/>
              <a:gd name="T9" fmla="*/ 1188700 h 1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 w 10839"/>
              <a:gd name="connsiteY0" fmla="*/ 3970 h 11325"/>
              <a:gd name="connsiteX1" fmla="*/ 10838 w 10839"/>
              <a:gd name="connsiteY1" fmla="*/ 0 h 11325"/>
              <a:gd name="connsiteX2" fmla="*/ 10339 w 10839"/>
              <a:gd name="connsiteY2" fmla="*/ 11325 h 11325"/>
              <a:gd name="connsiteX3" fmla="*/ 0 w 10839"/>
              <a:gd name="connsiteY3" fmla="*/ 11312 h 11325"/>
              <a:gd name="connsiteX4" fmla="*/ 589 w 10839"/>
              <a:gd name="connsiteY4" fmla="*/ 3970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" h="11325">
                <a:moveTo>
                  <a:pt x="589" y="3970"/>
                </a:moveTo>
                <a:cubicBezTo>
                  <a:pt x="4090" y="2155"/>
                  <a:pt x="7337" y="1815"/>
                  <a:pt x="10838" y="0"/>
                </a:cubicBezTo>
                <a:cubicBezTo>
                  <a:pt x="10867" y="3600"/>
                  <a:pt x="10310" y="7725"/>
                  <a:pt x="10339" y="11325"/>
                </a:cubicBezTo>
                <a:lnTo>
                  <a:pt x="0" y="11312"/>
                </a:lnTo>
                <a:cubicBezTo>
                  <a:pt x="30" y="9737"/>
                  <a:pt x="559" y="5545"/>
                  <a:pt x="589" y="3970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 sz="1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フローチャート : 手操作入力 1"/>
          <p:cNvSpPr>
            <a:spLocks noChangeAspect="1"/>
          </p:cNvSpPr>
          <p:nvPr/>
        </p:nvSpPr>
        <p:spPr bwMode="auto">
          <a:xfrm flipH="1" flipV="1">
            <a:off x="435796" y="1566025"/>
            <a:ext cx="1107187" cy="1106979"/>
          </a:xfrm>
          <a:custGeom>
            <a:avLst/>
            <a:gdLst>
              <a:gd name="T0" fmla="*/ 114986 w 10339"/>
              <a:gd name="T1" fmla="*/ 2248914 h 10801"/>
              <a:gd name="T2" fmla="*/ 4366053 w 10339"/>
              <a:gd name="T3" fmla="*/ 0 h 10801"/>
              <a:gd name="T4" fmla="*/ 4403104 w 10339"/>
              <a:gd name="T5" fmla="*/ 4278759 h 10801"/>
              <a:gd name="T6" fmla="*/ 0 w 10339"/>
              <a:gd name="T7" fmla="*/ 4273609 h 10801"/>
              <a:gd name="T8" fmla="*/ 114986 w 10339"/>
              <a:gd name="T9" fmla="*/ 2248914 h 10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0 w 10339"/>
              <a:gd name="connsiteY0" fmla="*/ 4769 h 10801"/>
              <a:gd name="connsiteX1" fmla="*/ 10252 w 10339"/>
              <a:gd name="connsiteY1" fmla="*/ 0 h 10801"/>
              <a:gd name="connsiteX2" fmla="*/ 10339 w 10339"/>
              <a:gd name="connsiteY2" fmla="*/ 10801 h 10801"/>
              <a:gd name="connsiteX3" fmla="*/ 0 w 10339"/>
              <a:gd name="connsiteY3" fmla="*/ 10788 h 10801"/>
              <a:gd name="connsiteX4" fmla="*/ 90 w 10339"/>
              <a:gd name="connsiteY4" fmla="*/ 4769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" h="10801">
                <a:moveTo>
                  <a:pt x="90" y="4769"/>
                </a:moveTo>
                <a:cubicBezTo>
                  <a:pt x="3417" y="2877"/>
                  <a:pt x="6925" y="1892"/>
                  <a:pt x="10252" y="0"/>
                </a:cubicBezTo>
                <a:cubicBezTo>
                  <a:pt x="10281" y="3600"/>
                  <a:pt x="10310" y="7201"/>
                  <a:pt x="10339" y="10801"/>
                </a:cubicBezTo>
                <a:lnTo>
                  <a:pt x="0" y="10788"/>
                </a:lnTo>
                <a:cubicBezTo>
                  <a:pt x="30" y="9213"/>
                  <a:pt x="60" y="6344"/>
                  <a:pt x="90" y="4769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 sz="1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正方形/長方形 3"/>
          <p:cNvSpPr>
            <a:spLocks noChangeArrowheads="1"/>
          </p:cNvSpPr>
          <p:nvPr/>
        </p:nvSpPr>
        <p:spPr bwMode="auto">
          <a:xfrm>
            <a:off x="2360155" y="892278"/>
            <a:ext cx="2272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Loitering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who has loitered for too long in the area. 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3" y="1552714"/>
            <a:ext cx="1813501" cy="10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正方形/長方形 3"/>
          <p:cNvSpPr>
            <a:spLocks noChangeArrowheads="1"/>
          </p:cNvSpPr>
          <p:nvPr/>
        </p:nvSpPr>
        <p:spPr bwMode="auto">
          <a:xfrm>
            <a:off x="4619707" y="892278"/>
            <a:ext cx="216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Direction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that go the wrong direction. 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57" y="1533664"/>
            <a:ext cx="1813500" cy="10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3"/>
          <p:cNvSpPr>
            <a:spLocks noChangeArrowheads="1"/>
          </p:cNvSpPr>
          <p:nvPr/>
        </p:nvSpPr>
        <p:spPr bwMode="auto">
          <a:xfrm>
            <a:off x="6816576" y="892278"/>
            <a:ext cx="216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Scene change detection </a:t>
            </a:r>
            <a:r>
              <a:rPr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</a:rPr>
              <a:t>detects tampering with the camera view. </a:t>
            </a:r>
            <a:endParaRPr kumimoji="0" lang="en-US" altLang="ja-JP" sz="1200" b="1" dirty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</p:txBody>
      </p:sp>
      <p:grpSp>
        <p:nvGrpSpPr>
          <p:cNvPr id="45" name="グループ化 16"/>
          <p:cNvGrpSpPr>
            <a:grpSpLocks noChangeAspect="1"/>
          </p:cNvGrpSpPr>
          <p:nvPr/>
        </p:nvGrpSpPr>
        <p:grpSpPr bwMode="auto">
          <a:xfrm>
            <a:off x="7128297" y="1481665"/>
            <a:ext cx="2015703" cy="1033979"/>
            <a:chOff x="6869850" y="2227956"/>
            <a:chExt cx="2015678" cy="1033992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50" y="2321151"/>
              <a:ext cx="1681591" cy="9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08" y="2227956"/>
              <a:ext cx="1196920" cy="75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正方形/長方形 3"/>
          <p:cNvSpPr>
            <a:spLocks noChangeArrowheads="1"/>
          </p:cNvSpPr>
          <p:nvPr/>
        </p:nvSpPr>
        <p:spPr bwMode="auto">
          <a:xfrm>
            <a:off x="3400203" y="2678185"/>
            <a:ext cx="2432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(removed) </a:t>
            </a:r>
            <a:endParaRPr kumimoji="0" lang="en-US" altLang="ja-JP" sz="1200" b="1" dirty="0" smtClean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</a:t>
            </a: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objects disappearing that should be present. </a:t>
            </a:r>
          </a:p>
        </p:txBody>
      </p:sp>
      <p:sp>
        <p:nvSpPr>
          <p:cNvPr id="49" name="正方形/長方形 3"/>
          <p:cNvSpPr>
            <a:spLocks noChangeArrowheads="1"/>
          </p:cNvSpPr>
          <p:nvPr/>
        </p:nvSpPr>
        <p:spPr bwMode="auto">
          <a:xfrm>
            <a:off x="6252065" y="2695698"/>
            <a:ext cx="2557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Cross line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objects crossing the imaginary lines. </a:t>
            </a:r>
          </a:p>
        </p:txBody>
      </p:sp>
      <p:grpSp>
        <p:nvGrpSpPr>
          <p:cNvPr id="50" name="グループ化 7"/>
          <p:cNvGrpSpPr>
            <a:grpSpLocks/>
          </p:cNvGrpSpPr>
          <p:nvPr/>
        </p:nvGrpSpPr>
        <p:grpSpPr bwMode="auto">
          <a:xfrm>
            <a:off x="6885022" y="3373953"/>
            <a:ext cx="1846625" cy="1036074"/>
            <a:chOff x="4429125" y="1658484"/>
            <a:chExt cx="1902590" cy="1222709"/>
          </a:xfrm>
        </p:grpSpPr>
        <p:pic>
          <p:nvPicPr>
            <p:cNvPr id="51" name="図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1658484"/>
              <a:ext cx="1902590" cy="122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AutoShape 27"/>
            <p:cNvCxnSpPr>
              <a:cxnSpLocks noChangeShapeType="1"/>
            </p:cNvCxnSpPr>
            <p:nvPr/>
          </p:nvCxnSpPr>
          <p:spPr bwMode="auto">
            <a:xfrm>
              <a:off x="4810125" y="1965325"/>
              <a:ext cx="1360640" cy="891063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グループ化 21503"/>
          <p:cNvGrpSpPr>
            <a:grpSpLocks noChangeAspect="1"/>
          </p:cNvGrpSpPr>
          <p:nvPr/>
        </p:nvGrpSpPr>
        <p:grpSpPr bwMode="auto">
          <a:xfrm>
            <a:off x="3751847" y="3255976"/>
            <a:ext cx="2016162" cy="1130244"/>
            <a:chOff x="12073120" y="1086134"/>
            <a:chExt cx="2420594" cy="1356946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8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3120" y="1274854"/>
              <a:ext cx="2076446" cy="11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9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420" y="1086134"/>
              <a:ext cx="1128294" cy="9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グループ化 21"/>
          <p:cNvGrpSpPr>
            <a:grpSpLocks noChangeAspect="1"/>
          </p:cNvGrpSpPr>
          <p:nvPr/>
        </p:nvGrpSpPr>
        <p:grpSpPr bwMode="auto">
          <a:xfrm>
            <a:off x="824540" y="3213510"/>
            <a:ext cx="2032830" cy="1149963"/>
            <a:chOff x="9468825" y="1056294"/>
            <a:chExt cx="2219492" cy="1255541"/>
          </a:xfrm>
        </p:grpSpPr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10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25" y="1199599"/>
              <a:ext cx="2016189" cy="111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3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624" y="1056294"/>
              <a:ext cx="1164693" cy="101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正方形/長方形 3"/>
          <p:cNvSpPr>
            <a:spLocks noChangeArrowheads="1"/>
          </p:cNvSpPr>
          <p:nvPr/>
        </p:nvSpPr>
        <p:spPr bwMode="auto">
          <a:xfrm>
            <a:off x="389032" y="2666615"/>
            <a:ext cx="2651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(left)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something left behind that shouldn’t be there.</a:t>
            </a:r>
          </a:p>
        </p:txBody>
      </p:sp>
      <p:cxnSp>
        <p:nvCxnSpPr>
          <p:cNvPr id="60" name="直線コネクタ 73"/>
          <p:cNvCxnSpPr>
            <a:cxnSpLocks noChangeShapeType="1"/>
          </p:cNvCxnSpPr>
          <p:nvPr/>
        </p:nvCxnSpPr>
        <p:spPr bwMode="auto">
          <a:xfrm>
            <a:off x="257878" y="2698555"/>
            <a:ext cx="8748712" cy="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線コネクタ 75"/>
          <p:cNvCxnSpPr>
            <a:cxnSpLocks noChangeShapeType="1"/>
          </p:cNvCxnSpPr>
          <p:nvPr/>
        </p:nvCxnSpPr>
        <p:spPr bwMode="auto">
          <a:xfrm flipV="1">
            <a:off x="2356877" y="967046"/>
            <a:ext cx="0" cy="173151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線コネクタ 75"/>
          <p:cNvCxnSpPr>
            <a:cxnSpLocks noChangeShapeType="1"/>
          </p:cNvCxnSpPr>
          <p:nvPr/>
        </p:nvCxnSpPr>
        <p:spPr bwMode="auto">
          <a:xfrm flipV="1">
            <a:off x="4570811" y="956126"/>
            <a:ext cx="0" cy="174243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線コネクタ 75"/>
          <p:cNvCxnSpPr>
            <a:cxnSpLocks noChangeShapeType="1"/>
          </p:cNvCxnSpPr>
          <p:nvPr/>
        </p:nvCxnSpPr>
        <p:spPr bwMode="auto">
          <a:xfrm flipV="1">
            <a:off x="6786096" y="930377"/>
            <a:ext cx="0" cy="176532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線コネクタ 75"/>
          <p:cNvCxnSpPr>
            <a:cxnSpLocks noChangeShapeType="1"/>
          </p:cNvCxnSpPr>
          <p:nvPr/>
        </p:nvCxnSpPr>
        <p:spPr bwMode="auto">
          <a:xfrm flipV="1">
            <a:off x="6081246" y="2698556"/>
            <a:ext cx="0" cy="164059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線コネクタ 75"/>
          <p:cNvCxnSpPr>
            <a:cxnSpLocks noChangeShapeType="1"/>
          </p:cNvCxnSpPr>
          <p:nvPr/>
        </p:nvCxnSpPr>
        <p:spPr bwMode="auto">
          <a:xfrm flipV="1">
            <a:off x="3157071" y="2698556"/>
            <a:ext cx="0" cy="166334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2102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2699</Words>
  <Application>Microsoft Office PowerPoint</Application>
  <PresentationFormat>画面に合わせる (16:9)</PresentationFormat>
  <Paragraphs>552</Paragraphs>
  <Slides>18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Office Theme</vt:lpstr>
      <vt:lpstr>Public テンプレート</vt:lpstr>
      <vt:lpstr>Internal only テンプレート</vt:lpstr>
      <vt:lpstr>Preliminary テンプレート</vt:lpstr>
      <vt:lpstr>Tentative テンプレート</vt:lpstr>
      <vt:lpstr>2_Office Theme</vt:lpstr>
      <vt:lpstr>Fixed / Fixed dome cameras</vt:lpstr>
      <vt:lpstr>PowerPoint プレゼンテーション</vt:lpstr>
      <vt:lpstr>New Fixed cameras</vt:lpstr>
      <vt:lpstr>Extreme Visibility</vt:lpstr>
      <vt:lpstr>Extreme Visibility</vt:lpstr>
      <vt:lpstr>Extreme Visibility / Extreme Compression</vt:lpstr>
      <vt:lpstr>Extreme Compression</vt:lpstr>
      <vt:lpstr>Extreme Secure</vt:lpstr>
      <vt:lpstr>Optional intelligent VMD (i-VMD)</vt:lpstr>
      <vt:lpstr>… and other useful features</vt:lpstr>
      <vt:lpstr>… and other useful features</vt:lpstr>
      <vt:lpstr>Specifications (Indoor Fixed Box)</vt:lpstr>
      <vt:lpstr>Specifications (Outdoor Fixed Box)</vt:lpstr>
      <vt:lpstr>Specifications (Indoor Fixed Dome)</vt:lpstr>
      <vt:lpstr>Specifications (Outdoor/Indoor vandal)</vt:lpstr>
      <vt:lpstr>Specifications (Outdoor/Indoor vandal)</vt:lpstr>
      <vt:lpstr>Applications</vt:lpstr>
      <vt:lpstr>i-Pro Extreme product naming structure (cameras released at Oct, 2016 or later)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2017-02-21T10:35:13Z</dcterms:modified>
</cp:coreProperties>
</file>